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42" r:id="rId1"/>
  </p:sldMasterIdLst>
  <p:notesMasterIdLst>
    <p:notesMasterId r:id="rId69"/>
  </p:notesMasterIdLst>
  <p:handoutMasterIdLst>
    <p:handoutMasterId r:id="rId70"/>
  </p:handoutMasterIdLst>
  <p:sldIdLst>
    <p:sldId id="256" r:id="rId2"/>
    <p:sldId id="372" r:id="rId3"/>
    <p:sldId id="393" r:id="rId4"/>
    <p:sldId id="359" r:id="rId5"/>
    <p:sldId id="361" r:id="rId6"/>
    <p:sldId id="362" r:id="rId7"/>
    <p:sldId id="373" r:id="rId8"/>
    <p:sldId id="391" r:id="rId9"/>
    <p:sldId id="364" r:id="rId10"/>
    <p:sldId id="366" r:id="rId11"/>
    <p:sldId id="394" r:id="rId12"/>
    <p:sldId id="367" r:id="rId13"/>
    <p:sldId id="376" r:id="rId14"/>
    <p:sldId id="377" r:id="rId15"/>
    <p:sldId id="379" r:id="rId16"/>
    <p:sldId id="378" r:id="rId17"/>
    <p:sldId id="380" r:id="rId18"/>
    <p:sldId id="382" r:id="rId19"/>
    <p:sldId id="383" r:id="rId20"/>
    <p:sldId id="368" r:id="rId21"/>
    <p:sldId id="384" r:id="rId22"/>
    <p:sldId id="385" r:id="rId23"/>
    <p:sldId id="389" r:id="rId24"/>
    <p:sldId id="303" r:id="rId25"/>
    <p:sldId id="392" r:id="rId26"/>
    <p:sldId id="395" r:id="rId27"/>
    <p:sldId id="396" r:id="rId28"/>
    <p:sldId id="397" r:id="rId29"/>
    <p:sldId id="398" r:id="rId30"/>
    <p:sldId id="399" r:id="rId31"/>
    <p:sldId id="400" r:id="rId32"/>
    <p:sldId id="401" r:id="rId33"/>
    <p:sldId id="402" r:id="rId34"/>
    <p:sldId id="403" r:id="rId35"/>
    <p:sldId id="404" r:id="rId36"/>
    <p:sldId id="405" r:id="rId37"/>
    <p:sldId id="406" r:id="rId38"/>
    <p:sldId id="407" r:id="rId39"/>
    <p:sldId id="408" r:id="rId40"/>
    <p:sldId id="409" r:id="rId41"/>
    <p:sldId id="410" r:id="rId42"/>
    <p:sldId id="411" r:id="rId43"/>
    <p:sldId id="412" r:id="rId44"/>
    <p:sldId id="413" r:id="rId45"/>
    <p:sldId id="414" r:id="rId46"/>
    <p:sldId id="415" r:id="rId47"/>
    <p:sldId id="416" r:id="rId48"/>
    <p:sldId id="417" r:id="rId49"/>
    <p:sldId id="418" r:id="rId50"/>
    <p:sldId id="419" r:id="rId51"/>
    <p:sldId id="420" r:id="rId52"/>
    <p:sldId id="421" r:id="rId53"/>
    <p:sldId id="422" r:id="rId54"/>
    <p:sldId id="423" r:id="rId55"/>
    <p:sldId id="424" r:id="rId56"/>
    <p:sldId id="425" r:id="rId57"/>
    <p:sldId id="426" r:id="rId58"/>
    <p:sldId id="427" r:id="rId59"/>
    <p:sldId id="428" r:id="rId60"/>
    <p:sldId id="429" r:id="rId61"/>
    <p:sldId id="430" r:id="rId62"/>
    <p:sldId id="431" r:id="rId63"/>
    <p:sldId id="432" r:id="rId64"/>
    <p:sldId id="438" r:id="rId65"/>
    <p:sldId id="441" r:id="rId66"/>
    <p:sldId id="442" r:id="rId67"/>
    <p:sldId id="443" r:id="rId6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3300"/>
    <a:srgbClr val="0033CC"/>
    <a:srgbClr val="009900"/>
    <a:srgbClr val="0066CC"/>
    <a:srgbClr val="6666FF"/>
    <a:srgbClr val="00669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29" autoAdjust="0"/>
    <p:restoredTop sz="94660"/>
  </p:normalViewPr>
  <p:slideViewPr>
    <p:cSldViewPr>
      <p:cViewPr>
        <p:scale>
          <a:sx n="76" d="100"/>
          <a:sy n="76" d="100"/>
        </p:scale>
        <p:origin x="-98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r>
              <a:rPr lang="en-US"/>
              <a:t>Construction of New Triangle to Find the Coefficients of the Polynomials Represent the Term (x+j)</a:t>
            </a:r>
          </a:p>
        </p:txBody>
      </p:sp>
      <p:sp>
        <p:nvSpPr>
          <p:cNvPr id="71683"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684"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685"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E91DE748-FCBB-4877-8298-4A5157E9F44A}" type="slidenum">
              <a:rPr lang="en-US"/>
              <a:pPr>
                <a:defRPr/>
              </a:pPr>
              <a:t>‹#›</a:t>
            </a:fld>
            <a:endParaRPr lang="en-US"/>
          </a:p>
        </p:txBody>
      </p:sp>
    </p:spTree>
    <p:extLst>
      <p:ext uri="{BB962C8B-B14F-4D97-AF65-F5344CB8AC3E}">
        <p14:creationId xmlns:p14="http://schemas.microsoft.com/office/powerpoint/2010/main" val="4140883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r>
              <a:rPr lang="en-US"/>
              <a:t>Construction of New Triangle to Find the Coefficients of the Polynomials Represent the Term (x+j)</a:t>
            </a:r>
          </a:p>
        </p:txBody>
      </p:sp>
      <p:sp>
        <p:nvSpPr>
          <p:cNvPr id="6861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861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861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92F13199-2232-4620-88FF-35706B1B4FCF}" type="slidenum">
              <a:rPr lang="en-US"/>
              <a:pPr>
                <a:defRPr/>
              </a:pPr>
              <a:t>‹#›</a:t>
            </a:fld>
            <a:endParaRPr lang="en-US"/>
          </a:p>
        </p:txBody>
      </p:sp>
    </p:spTree>
    <p:extLst>
      <p:ext uri="{BB962C8B-B14F-4D97-AF65-F5344CB8AC3E}">
        <p14:creationId xmlns:p14="http://schemas.microsoft.com/office/powerpoint/2010/main" val="982920876"/>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miter lim="800000"/>
            <a:headEnd/>
            <a:tailEnd/>
          </a:ln>
        </p:spPr>
        <p:txBody>
          <a:bodyPr/>
          <a:lstStyle/>
          <a:p>
            <a:r>
              <a:rPr lang="en-US" smtClean="0"/>
              <a:t>Construction of New Triangle to Find the Coefficients of the Polynomials Represent the Term (x+j)</a:t>
            </a:r>
          </a:p>
        </p:txBody>
      </p:sp>
      <p:sp>
        <p:nvSpPr>
          <p:cNvPr id="37891" name="Rectangle 7"/>
          <p:cNvSpPr>
            <a:spLocks noGrp="1" noChangeArrowheads="1"/>
          </p:cNvSpPr>
          <p:nvPr>
            <p:ph type="sldNum" sz="quarter" idx="5"/>
          </p:nvPr>
        </p:nvSpPr>
        <p:spPr>
          <a:noFill/>
          <a:ln>
            <a:miter lim="800000"/>
            <a:headEnd/>
            <a:tailEnd/>
          </a:ln>
        </p:spPr>
        <p:txBody>
          <a:bodyPr/>
          <a:lstStyle/>
          <a:p>
            <a:fld id="{9ED98400-1174-4482-8BF1-6FAEE2A815C3}" type="slidenum">
              <a:rPr lang="en-US" smtClean="0"/>
              <a:pPr/>
              <a:t>1</a:t>
            </a:fld>
            <a:endParaRPr lang="en-US" smtClean="0"/>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p:spPr>
        <p:txBody>
          <a:bodyPr/>
          <a:lstStyle/>
          <a:p>
            <a:pPr eaLnBrk="1" hangingPunct="1"/>
            <a:endParaRPr lang="ar-IQ"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Construction of New Triangle to Find the Coefficients of the Polynomials Represent the Term (x+j)</a:t>
            </a:r>
            <a:endParaRPr lang="en-US"/>
          </a:p>
        </p:txBody>
      </p:sp>
      <p:sp>
        <p:nvSpPr>
          <p:cNvPr id="5" name="Slide Number Placeholder 4"/>
          <p:cNvSpPr>
            <a:spLocks noGrp="1"/>
          </p:cNvSpPr>
          <p:nvPr>
            <p:ph type="sldNum" sz="quarter" idx="11"/>
          </p:nvPr>
        </p:nvSpPr>
        <p:spPr/>
        <p:txBody>
          <a:bodyPr/>
          <a:lstStyle/>
          <a:p>
            <a:pPr>
              <a:defRPr/>
            </a:pPr>
            <a:fld id="{92F13199-2232-4620-88FF-35706B1B4FCF}" type="slidenum">
              <a:rPr lang="en-US" smtClean="0"/>
              <a:pPr>
                <a:defRPr/>
              </a:pPr>
              <a:t>6</a:t>
            </a:fld>
            <a:endParaRPr lang="en-US"/>
          </a:p>
        </p:txBody>
      </p:sp>
    </p:spTree>
    <p:extLst>
      <p:ext uri="{BB962C8B-B14F-4D97-AF65-F5344CB8AC3E}">
        <p14:creationId xmlns:p14="http://schemas.microsoft.com/office/powerpoint/2010/main" val="1910710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Construction of New Triangle to Find the Coefficients of the Polynomials Represent the Term (x+j)</a:t>
            </a:r>
            <a:endParaRPr lang="en-US"/>
          </a:p>
        </p:txBody>
      </p:sp>
      <p:sp>
        <p:nvSpPr>
          <p:cNvPr id="5" name="Slide Number Placeholder 4"/>
          <p:cNvSpPr>
            <a:spLocks noGrp="1"/>
          </p:cNvSpPr>
          <p:nvPr>
            <p:ph type="sldNum" sz="quarter" idx="11"/>
          </p:nvPr>
        </p:nvSpPr>
        <p:spPr/>
        <p:txBody>
          <a:bodyPr/>
          <a:lstStyle/>
          <a:p>
            <a:pPr>
              <a:defRPr/>
            </a:pPr>
            <a:fld id="{92F13199-2232-4620-88FF-35706B1B4FCF}" type="slidenum">
              <a:rPr lang="en-US" smtClean="0"/>
              <a:pPr>
                <a:defRPr/>
              </a:pPr>
              <a:t>10</a:t>
            </a:fld>
            <a:endParaRPr lang="en-US"/>
          </a:p>
        </p:txBody>
      </p:sp>
    </p:spTree>
    <p:extLst>
      <p:ext uri="{BB962C8B-B14F-4D97-AF65-F5344CB8AC3E}">
        <p14:creationId xmlns:p14="http://schemas.microsoft.com/office/powerpoint/2010/main" val="3510174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Construction of New Triangle to Find the Coefficients of the Polynomials Represent the Term (x+j)</a:t>
            </a:r>
            <a:endParaRPr lang="en-US"/>
          </a:p>
        </p:txBody>
      </p:sp>
      <p:sp>
        <p:nvSpPr>
          <p:cNvPr id="5" name="Slide Number Placeholder 4"/>
          <p:cNvSpPr>
            <a:spLocks noGrp="1"/>
          </p:cNvSpPr>
          <p:nvPr>
            <p:ph type="sldNum" sz="quarter" idx="11"/>
          </p:nvPr>
        </p:nvSpPr>
        <p:spPr/>
        <p:txBody>
          <a:bodyPr/>
          <a:lstStyle/>
          <a:p>
            <a:pPr>
              <a:defRPr/>
            </a:pPr>
            <a:fld id="{92F13199-2232-4620-88FF-35706B1B4FCF}" type="slidenum">
              <a:rPr lang="en-US" smtClean="0"/>
              <a:pPr>
                <a:defRPr/>
              </a:pPr>
              <a:t>16</a:t>
            </a:fld>
            <a:endParaRPr lang="en-US"/>
          </a:p>
        </p:txBody>
      </p:sp>
    </p:spTree>
    <p:extLst>
      <p:ext uri="{BB962C8B-B14F-4D97-AF65-F5344CB8AC3E}">
        <p14:creationId xmlns:p14="http://schemas.microsoft.com/office/powerpoint/2010/main" val="3504169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Construction of New Triangle to Find the Coefficients of the Polynomials Represent the Term (x+j)</a:t>
            </a:r>
            <a:endParaRPr lang="en-US"/>
          </a:p>
        </p:txBody>
      </p:sp>
      <p:sp>
        <p:nvSpPr>
          <p:cNvPr id="5" name="Slide Number Placeholder 4"/>
          <p:cNvSpPr>
            <a:spLocks noGrp="1"/>
          </p:cNvSpPr>
          <p:nvPr>
            <p:ph type="sldNum" sz="quarter" idx="11"/>
          </p:nvPr>
        </p:nvSpPr>
        <p:spPr/>
        <p:txBody>
          <a:bodyPr/>
          <a:lstStyle/>
          <a:p>
            <a:pPr>
              <a:defRPr/>
            </a:pPr>
            <a:fld id="{92F13199-2232-4620-88FF-35706B1B4FCF}" type="slidenum">
              <a:rPr lang="en-US" smtClean="0"/>
              <a:pPr>
                <a:defRPr/>
              </a:pPr>
              <a:t>31</a:t>
            </a:fld>
            <a:endParaRPr lang="en-US"/>
          </a:p>
        </p:txBody>
      </p:sp>
    </p:spTree>
    <p:extLst>
      <p:ext uri="{BB962C8B-B14F-4D97-AF65-F5344CB8AC3E}">
        <p14:creationId xmlns:p14="http://schemas.microsoft.com/office/powerpoint/2010/main" val="21031664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F53F2A2B-49A6-4716-863B-C23EF27602BB}"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8ECDF57A-20F8-4E23-8468-C1CE6A20733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DB8A6D0-1EAF-4B43-959B-3ECC0D16E051}"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SmartArt Placeholder 2"/>
          <p:cNvSpPr>
            <a:spLocks noGrp="1"/>
          </p:cNvSpPr>
          <p:nvPr>
            <p:ph type="dgm" idx="1"/>
          </p:nvPr>
        </p:nvSpPr>
        <p:spPr>
          <a:xfrm>
            <a:off x="457200" y="1600200"/>
            <a:ext cx="8229600" cy="4525963"/>
          </a:xfrm>
        </p:spPr>
        <p:txBody>
          <a:bodyPr/>
          <a:lstStyle/>
          <a:p>
            <a:pPr lvl="0"/>
            <a:endParaRPr lang="ar-IQ"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B28A29-9D2B-4699-A3D4-05E66CA318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EC7F5E3-EEBC-4209-9F8F-FB4D36DD60ED}"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5BE907E5-CAF9-4944-A24E-BEB23F05E9C8}"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38931595-2CDF-40D3-83D4-DC27D77B4B19}"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69C78A52-4394-4638-A0C8-6256D232648A}"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40D78CB9-C6EA-49ED-8544-D2C45618EB2E}"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04626926-275D-4A44-A43C-63FEAC78A3C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D244A4E4-A248-43B3-8D99-3688C6636D50}"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C297871-E8B5-4244-AEAC-C187633F635B}"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8C7A861-B180-4F31-9791-253B468BFE4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ctrTitle"/>
          </p:nvPr>
        </p:nvSpPr>
        <p:spPr>
          <a:xfrm>
            <a:off x="357188" y="725489"/>
            <a:ext cx="8463285" cy="1263352"/>
          </a:xfrm>
        </p:spPr>
        <p:txBody>
          <a:bodyPr>
            <a:normAutofit/>
          </a:bodyPr>
          <a:lstStyle/>
          <a:p>
            <a:pPr algn="ctr" rtl="1">
              <a:lnSpc>
                <a:spcPct val="115000"/>
              </a:lnSpc>
              <a:spcAft>
                <a:spcPts val="1000"/>
              </a:spcAft>
            </a:pPr>
            <a:r>
              <a:rPr lang="ar-EG" sz="4000" dirty="0" smtClean="0">
                <a:solidFill>
                  <a:srgbClr val="FF0000"/>
                </a:solidFill>
                <a:latin typeface="Calibri"/>
                <a:ea typeface="Calibri"/>
              </a:rPr>
              <a:t>تعريف البرمجه الخطيه وصيغتها الرياضيه</a:t>
            </a:r>
            <a:endParaRPr lang="en-US" sz="4000" dirty="0">
              <a:solidFill>
                <a:srgbClr val="FF0000"/>
              </a:solidFill>
              <a:latin typeface="Calibri"/>
              <a:ea typeface="Calibri"/>
            </a:endParaRPr>
          </a:p>
        </p:txBody>
      </p:sp>
      <p:sp>
        <p:nvSpPr>
          <p:cNvPr id="2051" name="Rectangle 3"/>
          <p:cNvSpPr>
            <a:spLocks noGrp="1" noChangeArrowheads="1"/>
          </p:cNvSpPr>
          <p:nvPr>
            <p:ph type="subTitle" idx="1"/>
          </p:nvPr>
        </p:nvSpPr>
        <p:spPr>
          <a:xfrm>
            <a:off x="242580" y="3356992"/>
            <a:ext cx="8496300" cy="1440160"/>
          </a:xfrm>
        </p:spPr>
        <p:txBody>
          <a:bodyPr>
            <a:normAutofit fontScale="77500" lnSpcReduction="20000"/>
          </a:bodyPr>
          <a:lstStyle/>
          <a:p>
            <a:pPr algn="ctr" eaLnBrk="1" hangingPunct="1"/>
            <a:r>
              <a:rPr lang="ar-EG" sz="4400" b="1" dirty="0" smtClean="0">
                <a:solidFill>
                  <a:srgbClr val="FF0000"/>
                </a:solidFill>
                <a:latin typeface="Elephant" pitchFamily="18" charset="0"/>
                <a:cs typeface="Aharoni" pitchFamily="2" charset="-79"/>
              </a:rPr>
              <a:t>اعداد</a:t>
            </a:r>
          </a:p>
          <a:p>
            <a:pPr algn="ctr" eaLnBrk="1" hangingPunct="1"/>
            <a:r>
              <a:rPr lang="ar-EG" sz="4400" b="1" dirty="0" smtClean="0">
                <a:solidFill>
                  <a:srgbClr val="FF0000"/>
                </a:solidFill>
                <a:latin typeface="Elephant" pitchFamily="18" charset="0"/>
                <a:cs typeface="Aharoni" pitchFamily="2" charset="-79"/>
              </a:rPr>
              <a:t>المدرس المساعد</a:t>
            </a:r>
          </a:p>
          <a:p>
            <a:pPr algn="ctr" eaLnBrk="1" hangingPunct="1"/>
            <a:r>
              <a:rPr lang="ar-EG" sz="4400" b="1" dirty="0" smtClean="0">
                <a:solidFill>
                  <a:srgbClr val="FF0000"/>
                </a:solidFill>
                <a:latin typeface="Elephant" pitchFamily="18" charset="0"/>
                <a:cs typeface="Aharoni" pitchFamily="2" charset="-79"/>
              </a:rPr>
              <a:t>فاتن عبد الرحمن حميد</a:t>
            </a:r>
            <a:endParaRPr lang="en-US" sz="4400" b="1" dirty="0">
              <a:solidFill>
                <a:srgbClr val="FF0000"/>
              </a:solidFill>
              <a:latin typeface="Elephant" pitchFamily="18" charset="0"/>
              <a:cs typeface="Aharoni" pitchFamily="2" charset="-79"/>
            </a:endParaRPr>
          </a:p>
        </p:txBody>
      </p:sp>
      <p:sp>
        <p:nvSpPr>
          <p:cNvPr id="7170" name="Slide Number Placeholder 5"/>
          <p:cNvSpPr>
            <a:spLocks noGrp="1"/>
          </p:cNvSpPr>
          <p:nvPr>
            <p:ph type="sldNum" sz="quarter" idx="12"/>
          </p:nvPr>
        </p:nvSpPr>
        <p:spPr>
          <a:xfrm>
            <a:off x="8314732" y="6165304"/>
            <a:ext cx="624608" cy="365125"/>
          </a:xfrm>
          <a:noFill/>
          <a:ln>
            <a:miter lim="800000"/>
            <a:headEnd/>
            <a:tailEnd/>
          </a:ln>
        </p:spPr>
        <p:txBody>
          <a:bodyPr/>
          <a:lstStyle/>
          <a:p>
            <a:fld id="{CD5E407F-FE0A-40BE-B42D-A420C85D098A}" type="slidenum">
              <a:rPr lang="en-US" sz="1400" smtClean="0"/>
              <a:pPr/>
              <a:t>1</a:t>
            </a:fld>
            <a:endParaRPr lang="en-US" sz="1400" dirty="0" smtClean="0"/>
          </a:p>
        </p:txBody>
      </p:sp>
      <p:sp>
        <p:nvSpPr>
          <p:cNvPr id="4" name="TextBox 3"/>
          <p:cNvSpPr txBox="1"/>
          <p:nvPr/>
        </p:nvSpPr>
        <p:spPr>
          <a:xfrm>
            <a:off x="467544" y="537220"/>
            <a:ext cx="8463284" cy="830997"/>
          </a:xfrm>
          <a:prstGeom prst="rect">
            <a:avLst/>
          </a:prstGeom>
          <a:noFill/>
        </p:spPr>
        <p:txBody>
          <a:bodyPr wrap="square" rtlCol="1">
            <a:spAutoFit/>
          </a:bodyPr>
          <a:lstStyle/>
          <a:p>
            <a:pPr algn="ctr">
              <a:defRPr/>
            </a:pPr>
            <a:r>
              <a:rPr lang="ar-EG" sz="2400" b="1" dirty="0" smtClean="0">
                <a:solidFill>
                  <a:schemeClr val="accent6">
                    <a:lumMod val="50000"/>
                  </a:schemeClr>
                </a:solidFill>
                <a:latin typeface="David" pitchFamily="34" charset="-79"/>
              </a:rPr>
              <a:t>مادة البرمجه الخطيه </a:t>
            </a:r>
          </a:p>
          <a:p>
            <a:pPr algn="ctr">
              <a:defRPr/>
            </a:pPr>
            <a:r>
              <a:rPr lang="ar-EG" sz="2400" b="1" dirty="0" smtClean="0">
                <a:solidFill>
                  <a:schemeClr val="accent6">
                    <a:lumMod val="50000"/>
                  </a:schemeClr>
                </a:solidFill>
                <a:latin typeface="David" pitchFamily="34" charset="-79"/>
              </a:rPr>
              <a:t>المحاضرة الاولى</a:t>
            </a:r>
          </a:p>
        </p:txBody>
      </p:sp>
      <p:sp>
        <p:nvSpPr>
          <p:cNvPr id="5" name="TextBox 4"/>
          <p:cNvSpPr txBox="1"/>
          <p:nvPr/>
        </p:nvSpPr>
        <p:spPr>
          <a:xfrm>
            <a:off x="385455" y="1951763"/>
            <a:ext cx="8353425" cy="1200329"/>
          </a:xfrm>
          <a:prstGeom prst="rect">
            <a:avLst/>
          </a:prstGeom>
          <a:noFill/>
        </p:spPr>
        <p:txBody>
          <a:bodyPr rtlCol="1">
            <a:spAutoFit/>
          </a:bodyPr>
          <a:lstStyle/>
          <a:p>
            <a:pPr algn="ctr" rtl="1">
              <a:defRPr/>
            </a:pPr>
            <a:r>
              <a:rPr lang="ar-EG" sz="3600" b="1" dirty="0" smtClean="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rPr>
              <a:t>لطلبة كلية التربية الاساسيه / قسم الرياضيات/ المرحلة الرابعه</a:t>
            </a:r>
            <a:endParaRPr lang="ar-IQ" sz="3600" b="1" dirty="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800" decel="100000"/>
                                        <p:tgtEl>
                                          <p:spTgt spid="2"/>
                                        </p:tgtEl>
                                      </p:cBhvr>
                                    </p:animEffect>
                                    <p:anim calcmode="lin" valueType="num">
                                      <p:cBhvr>
                                        <p:cTn id="13" dur="800" decel="100000" fill="hold"/>
                                        <p:tgtEl>
                                          <p:spTgt spid="2"/>
                                        </p:tgtEl>
                                        <p:attrNameLst>
                                          <p:attrName>style.rotation</p:attrName>
                                        </p:attrNameLst>
                                      </p:cBhvr>
                                      <p:tavLst>
                                        <p:tav tm="0">
                                          <p:val>
                                            <p:fltVal val="-90"/>
                                          </p:val>
                                        </p:tav>
                                        <p:tav tm="100000">
                                          <p:val>
                                            <p:fltVal val="0"/>
                                          </p:val>
                                        </p:tav>
                                      </p:tavLst>
                                    </p:anim>
                                    <p:anim calcmode="lin" valueType="num">
                                      <p:cBhvr>
                                        <p:cTn id="14" dur="800" decel="100000" fill="hold"/>
                                        <p:tgtEl>
                                          <p:spTgt spid="2"/>
                                        </p:tgtEl>
                                        <p:attrNameLst>
                                          <p:attrName>ppt_x</p:attrName>
                                        </p:attrNameLst>
                                      </p:cBhvr>
                                      <p:tavLst>
                                        <p:tav tm="0">
                                          <p:val>
                                            <p:strVal val="#ppt_x+0.4"/>
                                          </p:val>
                                        </p:tav>
                                        <p:tav tm="100000">
                                          <p:val>
                                            <p:strVal val="#ppt_x-0.05"/>
                                          </p:val>
                                        </p:tav>
                                      </p:tavLst>
                                    </p:anim>
                                    <p:anim calcmode="lin" valueType="num">
                                      <p:cBhvr>
                                        <p:cTn id="15" dur="800" decel="100000" fill="hold"/>
                                        <p:tgtEl>
                                          <p:spTgt spid="2"/>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80">
                                          <p:stCondLst>
                                            <p:cond delay="0"/>
                                          </p:stCondLst>
                                        </p:cTn>
                                        <p:tgtEl>
                                          <p:spTgt spid="5"/>
                                        </p:tgtEl>
                                      </p:cBhvr>
                                    </p:animEffect>
                                    <p:anim calcmode="lin" valueType="num">
                                      <p:cBhvr>
                                        <p:cTn id="2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8" dur="26">
                                          <p:stCondLst>
                                            <p:cond delay="650"/>
                                          </p:stCondLst>
                                        </p:cTn>
                                        <p:tgtEl>
                                          <p:spTgt spid="5"/>
                                        </p:tgtEl>
                                      </p:cBhvr>
                                      <p:to x="100000" y="60000"/>
                                    </p:animScale>
                                    <p:animScale>
                                      <p:cBhvr>
                                        <p:cTn id="29" dur="166" decel="50000">
                                          <p:stCondLst>
                                            <p:cond delay="676"/>
                                          </p:stCondLst>
                                        </p:cTn>
                                        <p:tgtEl>
                                          <p:spTgt spid="5"/>
                                        </p:tgtEl>
                                      </p:cBhvr>
                                      <p:to x="100000" y="100000"/>
                                    </p:animScale>
                                    <p:animScale>
                                      <p:cBhvr>
                                        <p:cTn id="30" dur="26">
                                          <p:stCondLst>
                                            <p:cond delay="1312"/>
                                          </p:stCondLst>
                                        </p:cTn>
                                        <p:tgtEl>
                                          <p:spTgt spid="5"/>
                                        </p:tgtEl>
                                      </p:cBhvr>
                                      <p:to x="100000" y="80000"/>
                                    </p:animScale>
                                    <p:animScale>
                                      <p:cBhvr>
                                        <p:cTn id="31" dur="166" decel="50000">
                                          <p:stCondLst>
                                            <p:cond delay="1338"/>
                                          </p:stCondLst>
                                        </p:cTn>
                                        <p:tgtEl>
                                          <p:spTgt spid="5"/>
                                        </p:tgtEl>
                                      </p:cBhvr>
                                      <p:to x="100000" y="100000"/>
                                    </p:animScale>
                                    <p:animScale>
                                      <p:cBhvr>
                                        <p:cTn id="32" dur="26">
                                          <p:stCondLst>
                                            <p:cond delay="1642"/>
                                          </p:stCondLst>
                                        </p:cTn>
                                        <p:tgtEl>
                                          <p:spTgt spid="5"/>
                                        </p:tgtEl>
                                      </p:cBhvr>
                                      <p:to x="100000" y="90000"/>
                                    </p:animScale>
                                    <p:animScale>
                                      <p:cBhvr>
                                        <p:cTn id="33" dur="166" decel="50000">
                                          <p:stCondLst>
                                            <p:cond delay="1668"/>
                                          </p:stCondLst>
                                        </p:cTn>
                                        <p:tgtEl>
                                          <p:spTgt spid="5"/>
                                        </p:tgtEl>
                                      </p:cBhvr>
                                      <p:to x="100000" y="100000"/>
                                    </p:animScale>
                                    <p:animScale>
                                      <p:cBhvr>
                                        <p:cTn id="34" dur="26">
                                          <p:stCondLst>
                                            <p:cond delay="1808"/>
                                          </p:stCondLst>
                                        </p:cTn>
                                        <p:tgtEl>
                                          <p:spTgt spid="5"/>
                                        </p:tgtEl>
                                      </p:cBhvr>
                                      <p:to x="100000" y="95000"/>
                                    </p:animScale>
                                    <p:animScale>
                                      <p:cBhvr>
                                        <p:cTn id="35" dur="166" decel="50000">
                                          <p:stCondLst>
                                            <p:cond delay="1834"/>
                                          </p:stCondLst>
                                        </p:cTn>
                                        <p:tgtEl>
                                          <p:spTgt spid="5"/>
                                        </p:tgtEl>
                                      </p:cBhvr>
                                      <p:to x="100000" y="100000"/>
                                    </p:animScale>
                                  </p:childTnLst>
                                </p:cTn>
                              </p:par>
                            </p:childTnLst>
                          </p:cTn>
                        </p:par>
                        <p:par>
                          <p:cTn id="36" fill="hold">
                            <p:stCondLst>
                              <p:cond delay="2000"/>
                            </p:stCondLst>
                            <p:childTnLst>
                              <p:par>
                                <p:cTn id="37" presetID="37" presetClass="entr" presetSubtype="0" fill="hold" grpId="0" nodeType="afterEffect">
                                  <p:stCondLst>
                                    <p:cond delay="0"/>
                                  </p:stCondLst>
                                  <p:childTnLst>
                                    <p:set>
                                      <p:cBhvr>
                                        <p:cTn id="38" dur="1" fill="hold">
                                          <p:stCondLst>
                                            <p:cond delay="0"/>
                                          </p:stCondLst>
                                        </p:cTn>
                                        <p:tgtEl>
                                          <p:spTgt spid="2051">
                                            <p:txEl>
                                              <p:pRg st="0" end="0"/>
                                            </p:txEl>
                                          </p:spTgt>
                                        </p:tgtEl>
                                        <p:attrNameLst>
                                          <p:attrName>style.visibility</p:attrName>
                                        </p:attrNameLst>
                                      </p:cBhvr>
                                      <p:to>
                                        <p:strVal val="visible"/>
                                      </p:to>
                                    </p:set>
                                    <p:animEffect transition="in" filter="fade">
                                      <p:cBhvr>
                                        <p:cTn id="39" dur="1000"/>
                                        <p:tgtEl>
                                          <p:spTgt spid="2051">
                                            <p:txEl>
                                              <p:pRg st="0" end="0"/>
                                            </p:txEl>
                                          </p:spTgt>
                                        </p:tgtEl>
                                      </p:cBhvr>
                                    </p:animEffect>
                                    <p:anim calcmode="lin" valueType="num">
                                      <p:cBhvr>
                                        <p:cTn id="40"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2051">
                                            <p:txEl>
                                              <p:pRg st="0" end="0"/>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05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051">
                                            <p:txEl>
                                              <p:pRg st="1" end="1"/>
                                            </p:txEl>
                                          </p:spTgt>
                                        </p:tgtEl>
                                        <p:attrNameLst>
                                          <p:attrName>style.visibility</p:attrName>
                                        </p:attrNameLst>
                                      </p:cBhvr>
                                      <p:to>
                                        <p:strVal val="visible"/>
                                      </p:to>
                                    </p:set>
                                    <p:animEffect transition="in" filter="fade">
                                      <p:cBhvr>
                                        <p:cTn id="47" dur="1000"/>
                                        <p:tgtEl>
                                          <p:spTgt spid="2051">
                                            <p:txEl>
                                              <p:pRg st="1" end="1"/>
                                            </p:txEl>
                                          </p:spTgt>
                                        </p:tgtEl>
                                      </p:cBhvr>
                                    </p:animEffect>
                                    <p:anim calcmode="lin" valueType="num">
                                      <p:cBhvr>
                                        <p:cTn id="48"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2051">
                                            <p:txEl>
                                              <p:pRg st="1" end="1"/>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05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2051">
                                            <p:txEl>
                                              <p:pRg st="2" end="2"/>
                                            </p:txEl>
                                          </p:spTgt>
                                        </p:tgtEl>
                                        <p:attrNameLst>
                                          <p:attrName>style.visibility</p:attrName>
                                        </p:attrNameLst>
                                      </p:cBhvr>
                                      <p:to>
                                        <p:strVal val="visible"/>
                                      </p:to>
                                    </p:set>
                                    <p:animEffect transition="in" filter="fade">
                                      <p:cBhvr>
                                        <p:cTn id="55" dur="1000"/>
                                        <p:tgtEl>
                                          <p:spTgt spid="2051">
                                            <p:txEl>
                                              <p:pRg st="2" end="2"/>
                                            </p:txEl>
                                          </p:spTgt>
                                        </p:tgtEl>
                                      </p:cBhvr>
                                    </p:animEffect>
                                    <p:anim calcmode="lin" valueType="num">
                                      <p:cBhvr>
                                        <p:cTn id="56" dur="10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2051">
                                            <p:txEl>
                                              <p:pRg st="2" end="2"/>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2051">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51" grpId="0" build="p"/>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8460432" y="6381328"/>
            <a:ext cx="483791" cy="365125"/>
          </a:xfrm>
          <a:noFill/>
          <a:ln>
            <a:miter lim="800000"/>
            <a:headEnd/>
            <a:tailEnd/>
          </a:ln>
        </p:spPr>
        <p:txBody>
          <a:bodyPr/>
          <a:lstStyle/>
          <a:p>
            <a:fld id="{BA5DE6C7-08FF-471A-8D40-DE35FEAC8D65}" type="slidenum">
              <a:rPr lang="en-US" sz="1400" smtClean="0"/>
              <a:pPr/>
              <a:t>10</a:t>
            </a:fld>
            <a:endParaRPr lang="en-US" sz="1400" dirty="0" smtClean="0"/>
          </a:p>
        </p:txBody>
      </p:sp>
      <p:sp>
        <p:nvSpPr>
          <p:cNvPr id="2" name="Rectangle 1"/>
          <p:cNvSpPr/>
          <p:nvPr/>
        </p:nvSpPr>
        <p:spPr>
          <a:xfrm>
            <a:off x="2292296" y="260648"/>
            <a:ext cx="4572000" cy="830997"/>
          </a:xfrm>
          <a:prstGeom prst="rect">
            <a:avLst/>
          </a:prstGeom>
        </p:spPr>
        <p:txBody>
          <a:bodyPr>
            <a:spAutoFit/>
          </a:bodyPr>
          <a:lstStyle/>
          <a:p>
            <a:pPr algn="ctr"/>
            <a:r>
              <a:rPr lang="ar-EG" sz="2400" b="1" dirty="0">
                <a:solidFill>
                  <a:srgbClr val="7D3C4A">
                    <a:lumMod val="50000"/>
                  </a:srgbClr>
                </a:solidFill>
                <a:latin typeface="David" pitchFamily="34" charset="-79"/>
                <a:ea typeface="+mj-ea"/>
              </a:rPr>
              <a:t>مادة البرمجه الخطيه </a:t>
            </a:r>
            <a:br>
              <a:rPr lang="ar-EG" sz="2400" b="1" dirty="0">
                <a:solidFill>
                  <a:srgbClr val="7D3C4A">
                    <a:lumMod val="50000"/>
                  </a:srgbClr>
                </a:solidFill>
                <a:latin typeface="David" pitchFamily="34" charset="-79"/>
                <a:ea typeface="+mj-ea"/>
              </a:rPr>
            </a:br>
            <a:r>
              <a:rPr lang="ar-EG" sz="2400" b="1" dirty="0">
                <a:solidFill>
                  <a:srgbClr val="7D3C4A">
                    <a:lumMod val="50000"/>
                  </a:srgbClr>
                </a:solidFill>
                <a:latin typeface="David" pitchFamily="34" charset="-79"/>
                <a:ea typeface="+mj-ea"/>
              </a:rPr>
              <a:t>المحاضرة الثانيه</a:t>
            </a:r>
            <a:endParaRPr lang="en-US" dirty="0"/>
          </a:p>
        </p:txBody>
      </p:sp>
      <p:sp>
        <p:nvSpPr>
          <p:cNvPr id="3" name="Rectangle 2"/>
          <p:cNvSpPr/>
          <p:nvPr/>
        </p:nvSpPr>
        <p:spPr>
          <a:xfrm>
            <a:off x="1043808" y="2060848"/>
            <a:ext cx="7128792" cy="1200329"/>
          </a:xfrm>
          <a:prstGeom prst="rect">
            <a:avLst/>
          </a:prstGeom>
        </p:spPr>
        <p:txBody>
          <a:bodyPr wrap="square">
            <a:spAutoFit/>
          </a:bodyPr>
          <a:lstStyle/>
          <a:p>
            <a:pPr lvl="0" algn="ctr" rtl="1">
              <a:defRPr/>
            </a:pPr>
            <a:r>
              <a:rPr lang="ar-EG" sz="3600" b="1" dirty="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rPr>
              <a:t>لطلبة كلية التربية الاساسيه / قسم الرياضيات/ المرحلة الرابعه</a:t>
            </a:r>
            <a:endParaRPr lang="ar-IQ" sz="3600" b="1" dirty="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4" name="Rectangle 3"/>
          <p:cNvSpPr/>
          <p:nvPr/>
        </p:nvSpPr>
        <p:spPr>
          <a:xfrm>
            <a:off x="1691681" y="1268760"/>
            <a:ext cx="5832648" cy="556434"/>
          </a:xfrm>
          <a:prstGeom prst="rect">
            <a:avLst/>
          </a:prstGeom>
        </p:spPr>
        <p:txBody>
          <a:bodyPr wrap="square">
            <a:spAutoFit/>
          </a:bodyPr>
          <a:lstStyle/>
          <a:p>
            <a:pPr algn="ctr" rtl="1">
              <a:lnSpc>
                <a:spcPct val="115000"/>
              </a:lnSpc>
              <a:spcAft>
                <a:spcPts val="0"/>
              </a:spcAft>
            </a:pPr>
            <a:r>
              <a:rPr lang="ar-SA" sz="2800" b="1" dirty="0">
                <a:latin typeface="Calibri"/>
                <a:ea typeface="Calibri"/>
                <a:cs typeface="Times New Roman"/>
              </a:rPr>
              <a:t>الإطار العام للمشاكل التي تعالجها البرمجة الخطية </a:t>
            </a:r>
            <a:endParaRPr lang="en-US" sz="2800" dirty="0">
              <a:effectLst/>
              <a:latin typeface="Calibri"/>
              <a:ea typeface="Calibri"/>
              <a:cs typeface="Arial"/>
            </a:endParaRPr>
          </a:p>
        </p:txBody>
      </p:sp>
      <p:sp>
        <p:nvSpPr>
          <p:cNvPr id="5" name="Rectangle 4"/>
          <p:cNvSpPr/>
          <p:nvPr/>
        </p:nvSpPr>
        <p:spPr>
          <a:xfrm>
            <a:off x="2322005" y="3259737"/>
            <a:ext cx="4572000" cy="2226250"/>
          </a:xfrm>
          <a:prstGeom prst="rect">
            <a:avLst/>
          </a:prstGeom>
        </p:spPr>
        <p:txBody>
          <a:bodyPr>
            <a:spAutoFit/>
          </a:bodyPr>
          <a:lstStyle/>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اعداد</a:t>
            </a:r>
          </a:p>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المدرس المساعد</a:t>
            </a:r>
          </a:p>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فاتن عبد الرحمن حميد</a:t>
            </a:r>
            <a:endParaRPr lang="en-US" sz="4400" b="1" dirty="0">
              <a:solidFill>
                <a:srgbClr val="FF0000"/>
              </a:solidFill>
              <a:latin typeface="Elephant" pitchFamily="18" charset="0"/>
              <a:cs typeface="Aharoni" pitchFamily="2"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FB28A29-9D2B-4699-A3D4-05E66CA3181F}" type="slidenum">
              <a:rPr lang="en-US" smtClean="0"/>
              <a:pPr>
                <a:defRPr/>
              </a:pPr>
              <a:t>11</a:t>
            </a:fld>
            <a:endParaRPr lang="en-US"/>
          </a:p>
        </p:txBody>
      </p:sp>
      <p:sp>
        <p:nvSpPr>
          <p:cNvPr id="6" name="Rectangle 5"/>
          <p:cNvSpPr/>
          <p:nvPr/>
        </p:nvSpPr>
        <p:spPr>
          <a:xfrm>
            <a:off x="467544" y="3698"/>
            <a:ext cx="8064896" cy="6432017"/>
          </a:xfrm>
          <a:prstGeom prst="rect">
            <a:avLst/>
          </a:prstGeom>
        </p:spPr>
        <p:txBody>
          <a:bodyPr wrap="square">
            <a:spAutoFit/>
          </a:bodyPr>
          <a:lstStyle/>
          <a:p>
            <a:pPr algn="just" rtl="1">
              <a:lnSpc>
                <a:spcPct val="115000"/>
              </a:lnSpc>
              <a:spcAft>
                <a:spcPts val="0"/>
              </a:spcAft>
            </a:pPr>
            <a:r>
              <a:rPr lang="ar-SA" sz="1600" b="1" dirty="0">
                <a:latin typeface="Calibri"/>
                <a:ea typeface="Calibri"/>
                <a:cs typeface="Times New Roman"/>
              </a:rPr>
              <a:t>الإطار العام للمشاكل التي تعالجها البرمجة الخطية </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هناك عدة عناصر لأي مشكلة تعالجها البرمجة الخطية، وهي كما يلي</a:t>
            </a:r>
            <a:r>
              <a:rPr lang="en-US" sz="1600" dirty="0">
                <a:latin typeface="Times New Roman"/>
                <a:ea typeface="Calibri"/>
                <a:cs typeface="Arial"/>
              </a:rPr>
              <a:t>:</a:t>
            </a:r>
            <a:endParaRPr lang="en-US" sz="1600" dirty="0">
              <a:latin typeface="Calibri"/>
              <a:ea typeface="Calibri"/>
              <a:cs typeface="Arial"/>
            </a:endParaRPr>
          </a:p>
          <a:p>
            <a:pPr marL="450215" algn="just" rtl="1">
              <a:lnSpc>
                <a:spcPct val="115000"/>
              </a:lnSpc>
              <a:spcAft>
                <a:spcPts val="0"/>
              </a:spcAft>
            </a:pPr>
            <a:r>
              <a:rPr lang="ar-SA" sz="1600" b="1" dirty="0">
                <a:latin typeface="Calibri"/>
                <a:ea typeface="Calibri"/>
                <a:cs typeface="Times New Roman"/>
              </a:rPr>
              <a:t> 1  دالة الهدف</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يجب تحديد هدف واحد واضح، قابل للقياس الكمي، ودالة الهدف في مشكلة البرمجة الخطية إما أن تكون تعظيما أو تدنية، وهذا ما يسمى بمشاكل الأمثلية، ويعبر عن الهدف عادة في صورة متغير واحد أو</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أكثر، وتخضع هذه المتغيرات جميعا لعلاقة خطية، ويخضع تحقيق الهدف إلى تنفيذ أنشطة ووظائف متعددة</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تسمى موارد متاحة بكميات محددة تشكل قيدا على تحقيق الهدف</a:t>
            </a:r>
            <a:r>
              <a:rPr lang="en-US" sz="1600" dirty="0">
                <a:latin typeface="Times New Roman"/>
                <a:ea typeface="Calibri"/>
                <a:cs typeface="Arial"/>
              </a:rPr>
              <a:t>.</a:t>
            </a:r>
            <a:endParaRPr lang="en-US" sz="1600" dirty="0">
              <a:latin typeface="Calibri"/>
              <a:ea typeface="Calibri"/>
              <a:cs typeface="Arial"/>
            </a:endParaRPr>
          </a:p>
          <a:p>
            <a:pPr marL="457200" algn="just" rtl="1">
              <a:lnSpc>
                <a:spcPct val="115000"/>
              </a:lnSpc>
              <a:spcAft>
                <a:spcPts val="0"/>
              </a:spcAft>
            </a:pPr>
            <a:r>
              <a:rPr lang="ar-SA" sz="1600" b="1" dirty="0">
                <a:latin typeface="Calibri"/>
                <a:ea typeface="Calibri"/>
                <a:cs typeface="Times New Roman"/>
              </a:rPr>
              <a:t>2 متغيرات القرار </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هي المتغيرات التي تدخل ضمن دالة الهدف المراد تعظيمه أو تدنيته، وهي متغيرات من الدرجة</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الأولى تكون إما صفرية أو موجبة</a:t>
            </a:r>
            <a:r>
              <a:rPr lang="en-US" sz="1600" dirty="0">
                <a:latin typeface="Times New Roman"/>
                <a:ea typeface="Calibri"/>
                <a:cs typeface="Arial"/>
              </a:rPr>
              <a:t>.</a:t>
            </a:r>
            <a:endParaRPr lang="en-US" sz="1600" dirty="0">
              <a:latin typeface="Calibri"/>
              <a:ea typeface="Calibri"/>
              <a:cs typeface="Arial"/>
            </a:endParaRPr>
          </a:p>
          <a:p>
            <a:pPr marL="180340" algn="just" rtl="1">
              <a:lnSpc>
                <a:spcPct val="115000"/>
              </a:lnSpc>
              <a:spcAft>
                <a:spcPts val="0"/>
              </a:spcAft>
            </a:pPr>
            <a:r>
              <a:rPr lang="ar-SA" sz="1600" b="1" dirty="0">
                <a:latin typeface="Calibri"/>
                <a:ea typeface="Calibri"/>
                <a:cs typeface="Times New Roman"/>
              </a:rPr>
              <a:t> 3 القيود </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تتمثل القيود في موارد محدودة يتنافس على استغلالها واستخدامها في مجالات مختلفة، ويعبر عنها</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في مشكلة البرمجة الخطية من خلال الكميات المتاحة منها، بمعنى أنه يتم تعظيم أو تدنية المتغيرات الداخلة</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ضمن دالة الهدف في ظل قيود تتمثل في موارد محدودة، ويعبر عن القيود في شكل معادلات خطية، وهي كما</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يلي</a:t>
            </a:r>
            <a:r>
              <a:rPr lang="en-US" sz="1600" dirty="0">
                <a:latin typeface="Times New Roman"/>
                <a:ea typeface="Calibri"/>
                <a:cs typeface="Arial"/>
              </a:rPr>
              <a:t>:</a:t>
            </a:r>
            <a:endParaRPr lang="en-US" sz="1600" dirty="0">
              <a:latin typeface="Calibri"/>
              <a:ea typeface="Calibri"/>
              <a:cs typeface="Arial"/>
            </a:endParaRPr>
          </a:p>
          <a:p>
            <a:pPr marL="342900" lvl="0" indent="-342900" algn="r" rtl="1">
              <a:lnSpc>
                <a:spcPct val="115000"/>
              </a:lnSpc>
              <a:spcAft>
                <a:spcPts val="0"/>
              </a:spcAft>
              <a:buFont typeface="Symbol"/>
              <a:buChar char=""/>
            </a:pPr>
            <a:r>
              <a:rPr lang="ar-SA" sz="1600" dirty="0">
                <a:latin typeface="Calibri"/>
                <a:ea typeface="Calibri"/>
                <a:cs typeface="Times New Roman"/>
              </a:rPr>
              <a:t>متساوية</a:t>
            </a:r>
            <a:r>
              <a:rPr lang="en-US" sz="1600" dirty="0">
                <a:latin typeface="Times New Roman"/>
                <a:ea typeface="Calibri"/>
                <a:cs typeface="Arial"/>
              </a:rPr>
              <a:t> )</a:t>
            </a:r>
            <a:r>
              <a:rPr lang="ar-SA" sz="1600" dirty="0">
                <a:latin typeface="Calibri"/>
                <a:ea typeface="Calibri"/>
                <a:cs typeface="Times New Roman"/>
              </a:rPr>
              <a:t>=)</a:t>
            </a:r>
            <a:endParaRPr lang="en-US" sz="1600" dirty="0">
              <a:latin typeface="Calibri"/>
              <a:ea typeface="Calibri"/>
              <a:cs typeface="Arial"/>
            </a:endParaRPr>
          </a:p>
          <a:p>
            <a:pPr marL="342900" lvl="0" indent="-342900" algn="r" rtl="1">
              <a:lnSpc>
                <a:spcPct val="115000"/>
              </a:lnSpc>
              <a:spcAft>
                <a:spcPts val="0"/>
              </a:spcAft>
              <a:buFont typeface="Symbol"/>
              <a:buChar char=""/>
            </a:pPr>
            <a:r>
              <a:rPr lang="ar-SA" sz="1600" dirty="0">
                <a:latin typeface="Calibri"/>
                <a:ea typeface="Calibri"/>
                <a:cs typeface="Times New Roman"/>
              </a:rPr>
              <a:t>متباينة</a:t>
            </a:r>
            <a:r>
              <a:rPr lang="en-US" sz="1600" dirty="0">
                <a:latin typeface="Times New Roman"/>
                <a:ea typeface="Calibri"/>
                <a:cs typeface="Arial"/>
              </a:rPr>
              <a:t> : </a:t>
            </a:r>
            <a:r>
              <a:rPr lang="ar-SA" sz="1600" dirty="0">
                <a:latin typeface="Calibri"/>
                <a:ea typeface="Calibri"/>
                <a:cs typeface="Times New Roman"/>
              </a:rPr>
              <a:t>أقل من</a:t>
            </a:r>
            <a:r>
              <a:rPr lang="en-US" sz="1600" dirty="0">
                <a:latin typeface="Times New Roman"/>
                <a:ea typeface="Calibri"/>
                <a:cs typeface="Arial"/>
              </a:rPr>
              <a:t>≥ )</a:t>
            </a:r>
            <a:r>
              <a:rPr lang="ar-SA" sz="1600" dirty="0">
                <a:latin typeface="Calibri"/>
                <a:ea typeface="Calibri"/>
                <a:cs typeface="Times New Roman"/>
              </a:rPr>
              <a:t>)</a:t>
            </a:r>
            <a:endParaRPr lang="en-US" sz="1600" dirty="0">
              <a:latin typeface="Calibri"/>
              <a:ea typeface="Calibri"/>
              <a:cs typeface="Arial"/>
            </a:endParaRPr>
          </a:p>
          <a:p>
            <a:pPr marL="342900" lvl="0" indent="-342900" algn="r" rtl="1">
              <a:lnSpc>
                <a:spcPct val="115000"/>
              </a:lnSpc>
              <a:spcAft>
                <a:spcPts val="0"/>
              </a:spcAft>
              <a:buFont typeface="Symbol"/>
              <a:buChar char=""/>
            </a:pPr>
            <a:r>
              <a:rPr lang="ar-SA" sz="1600" dirty="0">
                <a:latin typeface="Calibri"/>
                <a:ea typeface="Calibri"/>
                <a:cs typeface="Times New Roman"/>
              </a:rPr>
              <a:t>متباينة</a:t>
            </a:r>
            <a:r>
              <a:rPr lang="en-US" sz="1600" dirty="0">
                <a:latin typeface="Times New Roman"/>
                <a:ea typeface="Calibri"/>
                <a:cs typeface="Arial"/>
              </a:rPr>
              <a:t> : </a:t>
            </a:r>
            <a:r>
              <a:rPr lang="ar-SA" sz="1600" dirty="0">
                <a:latin typeface="Calibri"/>
                <a:ea typeface="Calibri"/>
                <a:cs typeface="Times New Roman"/>
              </a:rPr>
              <a:t>أكبر من </a:t>
            </a:r>
            <a:r>
              <a:rPr lang="en-US" sz="1600" dirty="0">
                <a:latin typeface="Times New Roman"/>
                <a:ea typeface="Calibri"/>
                <a:cs typeface="Arial"/>
              </a:rPr>
              <a:t> ) ≤</a:t>
            </a:r>
            <a:r>
              <a:rPr lang="ar-SA" sz="1600" dirty="0">
                <a:latin typeface="Calibri"/>
                <a:ea typeface="Calibri"/>
                <a:cs typeface="Times New Roman"/>
              </a:rPr>
              <a:t> )</a:t>
            </a:r>
            <a:endParaRPr lang="en-US" sz="1600" dirty="0">
              <a:latin typeface="Calibri"/>
              <a:ea typeface="Calibri"/>
              <a:cs typeface="Arial"/>
            </a:endParaRPr>
          </a:p>
          <a:p>
            <a:pPr marL="457200" algn="r" rtl="1">
              <a:lnSpc>
                <a:spcPct val="115000"/>
              </a:lnSpc>
              <a:spcAft>
                <a:spcPts val="0"/>
              </a:spcAft>
            </a:pPr>
            <a:r>
              <a:rPr lang="en-US" sz="1600" dirty="0">
                <a:latin typeface="Times New Roman"/>
                <a:ea typeface="Calibri"/>
                <a:cs typeface="Arial"/>
              </a:rPr>
              <a:t> </a:t>
            </a:r>
            <a:endParaRPr lang="en-US" sz="1600" dirty="0">
              <a:latin typeface="Calibri"/>
              <a:ea typeface="Calibri"/>
              <a:cs typeface="Arial"/>
            </a:endParaRPr>
          </a:p>
          <a:p>
            <a:pPr algn="just" rtl="1">
              <a:lnSpc>
                <a:spcPct val="115000"/>
              </a:lnSpc>
              <a:spcAft>
                <a:spcPts val="1000"/>
              </a:spcAft>
            </a:pPr>
            <a:r>
              <a:rPr lang="ar-SA" sz="1600" b="1" dirty="0">
                <a:latin typeface="Calibri"/>
                <a:ea typeface="Times New Roman"/>
                <a:cs typeface="Times New Roman"/>
              </a:rPr>
              <a:t>ومن أهم أشكال القيود ما يلي:</a:t>
            </a:r>
            <a:endParaRPr lang="en-US" sz="1600" dirty="0">
              <a:latin typeface="Calibri"/>
              <a:ea typeface="Calibri"/>
              <a:cs typeface="Arial"/>
            </a:endParaRPr>
          </a:p>
          <a:p>
            <a:pPr algn="just" rtl="1">
              <a:lnSpc>
                <a:spcPct val="115000"/>
              </a:lnSpc>
              <a:spcAft>
                <a:spcPts val="0"/>
              </a:spcAft>
            </a:pPr>
            <a:r>
              <a:rPr lang="ar-SA" sz="1600" dirty="0">
                <a:latin typeface="Calibri"/>
                <a:ea typeface="Times New Roman"/>
                <a:cs typeface="Times New Roman"/>
              </a:rPr>
              <a:t>أ . ندرة عناصر الإنتاج : وهذا يتمثل في محدودية الكمية المتاحة من عناصر الإنتاج كالموارد الأولية ، والآلات ، والعمل ، ورأس المال.</a:t>
            </a:r>
            <a:endParaRPr lang="en-US" sz="1600" dirty="0">
              <a:effectLst/>
              <a:latin typeface="Calibri"/>
              <a:ea typeface="Calibri"/>
              <a:cs typeface="Arial"/>
            </a:endParaRPr>
          </a:p>
        </p:txBody>
      </p:sp>
    </p:spTree>
    <p:extLst>
      <p:ext uri="{BB962C8B-B14F-4D97-AF65-F5344CB8AC3E}">
        <p14:creationId xmlns:p14="http://schemas.microsoft.com/office/powerpoint/2010/main" val="1234225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3"/>
          <p:cNvSpPr>
            <a:spLocks noGrp="1"/>
          </p:cNvSpPr>
          <p:nvPr>
            <p:ph type="sldNum" sz="quarter" idx="12"/>
          </p:nvPr>
        </p:nvSpPr>
        <p:spPr>
          <a:xfrm>
            <a:off x="8460432" y="6453337"/>
            <a:ext cx="471265" cy="288031"/>
          </a:xfrm>
          <a:noFill/>
          <a:ln>
            <a:miter lim="800000"/>
            <a:headEnd/>
            <a:tailEnd/>
          </a:ln>
        </p:spPr>
        <p:txBody>
          <a:bodyPr/>
          <a:lstStyle/>
          <a:p>
            <a:fld id="{642E513D-4742-4949-9983-6C4B73C9B25B}" type="slidenum">
              <a:rPr lang="en-US" sz="1400" smtClean="0"/>
              <a:pPr/>
              <a:t>12</a:t>
            </a:fld>
            <a:endParaRPr lang="en-US" sz="1400" dirty="0" smtClean="0"/>
          </a:p>
        </p:txBody>
      </p:sp>
      <p:sp>
        <p:nvSpPr>
          <p:cNvPr id="19546" name="Rectangle 15"/>
          <p:cNvSpPr>
            <a:spLocks noChangeArrowheads="1"/>
          </p:cNvSpPr>
          <p:nvPr/>
        </p:nvSpPr>
        <p:spPr bwMode="auto">
          <a:xfrm>
            <a:off x="152400" y="152400"/>
            <a:ext cx="9144000" cy="0"/>
          </a:xfrm>
          <a:prstGeom prst="rect">
            <a:avLst/>
          </a:prstGeom>
          <a:noFill/>
          <a:ln w="9525">
            <a:noFill/>
            <a:miter lim="800000"/>
            <a:headEnd/>
            <a:tailEnd/>
          </a:ln>
        </p:spPr>
        <p:txBody>
          <a:bodyPr wrap="none" anchor="ctr">
            <a:spAutoFit/>
          </a:bodyPr>
          <a:lstStyle/>
          <a:p>
            <a:endParaRPr lang="ar-IQ"/>
          </a:p>
        </p:txBody>
      </p:sp>
      <p:sp>
        <p:nvSpPr>
          <p:cNvPr id="19599" name="Rectangle 31"/>
          <p:cNvSpPr>
            <a:spLocks noChangeArrowheads="1"/>
          </p:cNvSpPr>
          <p:nvPr/>
        </p:nvSpPr>
        <p:spPr bwMode="auto">
          <a:xfrm>
            <a:off x="152400" y="152400"/>
            <a:ext cx="9144000" cy="0"/>
          </a:xfrm>
          <a:prstGeom prst="rect">
            <a:avLst/>
          </a:prstGeom>
          <a:noFill/>
          <a:ln w="9525">
            <a:noFill/>
            <a:miter lim="800000"/>
            <a:headEnd/>
            <a:tailEnd/>
          </a:ln>
        </p:spPr>
        <p:txBody>
          <a:bodyPr wrap="none" anchor="ctr">
            <a:spAutoFit/>
          </a:bodyPr>
          <a:lstStyle/>
          <a:p>
            <a:endParaRPr lang="ar-IQ"/>
          </a:p>
        </p:txBody>
      </p:sp>
      <p:sp>
        <p:nvSpPr>
          <p:cNvPr id="4" name="Rectangle 3"/>
          <p:cNvSpPr/>
          <p:nvPr/>
        </p:nvSpPr>
        <p:spPr>
          <a:xfrm>
            <a:off x="717998" y="836712"/>
            <a:ext cx="7920880" cy="5401479"/>
          </a:xfrm>
          <a:prstGeom prst="rect">
            <a:avLst/>
          </a:prstGeom>
        </p:spPr>
        <p:txBody>
          <a:bodyPr wrap="square">
            <a:spAutoFit/>
          </a:bodyPr>
          <a:lstStyle/>
          <a:p>
            <a:pPr algn="just" rtl="1">
              <a:lnSpc>
                <a:spcPct val="115000"/>
              </a:lnSpc>
              <a:spcAft>
                <a:spcPts val="0"/>
              </a:spcAft>
            </a:pPr>
            <a:r>
              <a:rPr lang="ar-SA" sz="2000" dirty="0">
                <a:latin typeface="Calibri"/>
                <a:ea typeface="Times New Roman"/>
                <a:cs typeface="Times New Roman"/>
              </a:rPr>
              <a:t>ب. محدودية الطاقة للموارد المتاحة : بمعنى أن وجود مورد لا يعني بالضرورة قدرته على تلبية كامل الاحتياجات.</a:t>
            </a:r>
            <a:endParaRPr lang="en-US" sz="2000" dirty="0">
              <a:latin typeface="Calibri"/>
              <a:ea typeface="Calibri"/>
              <a:cs typeface="Arial"/>
            </a:endParaRPr>
          </a:p>
          <a:p>
            <a:pPr algn="just" rtl="1">
              <a:lnSpc>
                <a:spcPct val="115000"/>
              </a:lnSpc>
              <a:spcAft>
                <a:spcPts val="0"/>
              </a:spcAft>
            </a:pPr>
            <a:r>
              <a:rPr lang="ar-SA" sz="2000" dirty="0">
                <a:latin typeface="Calibri"/>
                <a:ea typeface="Times New Roman"/>
                <a:cs typeface="Times New Roman"/>
              </a:rPr>
              <a:t>ت .النواحي الفنية والتقنية : بمعنى أن النواحي الفنية قد تفرض علينا قدرا معينا من استغلال بعض الموارد.</a:t>
            </a:r>
            <a:endParaRPr lang="en-US" sz="2000" dirty="0">
              <a:latin typeface="Calibri"/>
              <a:ea typeface="Calibri"/>
              <a:cs typeface="Arial"/>
            </a:endParaRPr>
          </a:p>
          <a:p>
            <a:pPr algn="just" rtl="1">
              <a:lnSpc>
                <a:spcPct val="115000"/>
              </a:lnSpc>
              <a:spcAft>
                <a:spcPts val="0"/>
              </a:spcAft>
            </a:pPr>
            <a:r>
              <a:rPr lang="ar-SA" sz="2000" dirty="0">
                <a:latin typeface="Calibri"/>
                <a:ea typeface="Times New Roman"/>
                <a:cs typeface="Times New Roman"/>
              </a:rPr>
              <a:t>ث. استيعاب السوق : حيث أن طاقة السوق على استيعاب المنتوجات أي بيعها تكون محدودة في بعض الأحيان نتيجة للمنافسة وغيرها من العوامل ، وبالتالي لا تستطيع المنشأة بيع منتجاتها بالكامل إذا ما استغلت كامل طاقتها الإنتاجية.</a:t>
            </a:r>
            <a:endParaRPr lang="en-US" sz="2000" dirty="0">
              <a:latin typeface="Calibri"/>
              <a:ea typeface="Calibri"/>
              <a:cs typeface="Arial"/>
            </a:endParaRPr>
          </a:p>
          <a:p>
            <a:pPr algn="just" rtl="1">
              <a:lnSpc>
                <a:spcPct val="115000"/>
              </a:lnSpc>
              <a:spcAft>
                <a:spcPts val="0"/>
              </a:spcAft>
            </a:pPr>
            <a:r>
              <a:rPr lang="ar-SA" sz="2000" dirty="0">
                <a:latin typeface="Calibri"/>
                <a:ea typeface="Times New Roman"/>
                <a:cs typeface="Times New Roman"/>
              </a:rPr>
              <a:t>ج. جودة المنتجات والعناصر الداخلة في إنتاجها : حيث يتطلب ذلك زيادة في استغلال بعض الموارد دون الأخرى ، وتظهر هذه المشكلة في المنتجات الغذائية ؛ حيث أن المنتجات الداخلة في خلطة معينة تختلف في مكوناتها الغذائية ، وبالتالي كلما قل العنصر المطلوب في المادة الخام كلما زادت الكمية المطلوبة منه.</a:t>
            </a:r>
            <a:endParaRPr lang="en-US" sz="2000" dirty="0">
              <a:latin typeface="Calibri"/>
              <a:ea typeface="Calibri"/>
              <a:cs typeface="Arial"/>
            </a:endParaRPr>
          </a:p>
          <a:p>
            <a:pPr algn="just" rtl="1">
              <a:lnSpc>
                <a:spcPct val="115000"/>
              </a:lnSpc>
              <a:spcAft>
                <a:spcPts val="0"/>
              </a:spcAft>
            </a:pPr>
            <a:r>
              <a:rPr lang="ar-SA" sz="2000" dirty="0">
                <a:latin typeface="Calibri"/>
                <a:ea typeface="Times New Roman"/>
                <a:cs typeface="Times New Roman"/>
              </a:rPr>
              <a:t>وغيرها من أنواع القيود التي يمكن أن تواجهها منشأة الأعمال أثناء عملية الإنتاج كالقيود القانونية التي تفرضها الدولة.</a:t>
            </a:r>
            <a:endParaRPr lang="en-US" sz="2000" dirty="0">
              <a:latin typeface="Calibri"/>
              <a:ea typeface="Calibri"/>
              <a:cs typeface="Arial"/>
            </a:endParaRPr>
          </a:p>
          <a:p>
            <a:pPr algn="just" rtl="1">
              <a:lnSpc>
                <a:spcPct val="115000"/>
              </a:lnSpc>
              <a:spcAft>
                <a:spcPts val="0"/>
              </a:spcAft>
            </a:pPr>
            <a:r>
              <a:rPr lang="ar-SA" sz="2000" b="1" dirty="0">
                <a:latin typeface="Calibri"/>
                <a:ea typeface="Calibri"/>
                <a:cs typeface="Times New Roman"/>
              </a:rPr>
              <a:t>4 شرط عدم السلبية</a:t>
            </a:r>
            <a:endParaRPr lang="en-US" sz="2000" dirty="0">
              <a:latin typeface="Calibri"/>
              <a:ea typeface="Calibri"/>
              <a:cs typeface="Arial"/>
            </a:endParaRPr>
          </a:p>
          <a:p>
            <a:pPr algn="just" rtl="1">
              <a:lnSpc>
                <a:spcPct val="115000"/>
              </a:lnSpc>
              <a:spcAft>
                <a:spcPts val="0"/>
              </a:spcAft>
            </a:pPr>
            <a:r>
              <a:rPr lang="ar-SA" sz="2000" dirty="0">
                <a:latin typeface="Calibri"/>
                <a:ea typeface="Calibri"/>
                <a:cs typeface="Times New Roman"/>
              </a:rPr>
              <a:t>أي أن جميع المتغيرات الواقعة في دالة الهدف يجب ان تكون اكبر من او تساوي الصفر</a:t>
            </a:r>
            <a:r>
              <a:rPr lang="en-US" sz="2000" dirty="0">
                <a:latin typeface="Times New Roman"/>
                <a:ea typeface="Calibri"/>
                <a:cs typeface="Arial"/>
              </a:rPr>
              <a:t>.</a:t>
            </a:r>
            <a:endParaRPr lang="en-US" sz="2000" dirty="0">
              <a:effectLst/>
              <a:latin typeface="Calibri"/>
              <a:ea typeface="Calibri"/>
              <a:cs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3"/>
          <p:cNvSpPr>
            <a:spLocks noGrp="1"/>
          </p:cNvSpPr>
          <p:nvPr>
            <p:ph type="sldNum" sz="quarter" idx="12"/>
          </p:nvPr>
        </p:nvSpPr>
        <p:spPr>
          <a:xfrm>
            <a:off x="8532440" y="6407944"/>
            <a:ext cx="480592" cy="365125"/>
          </a:xfrm>
          <a:noFill/>
          <a:ln>
            <a:miter lim="800000"/>
            <a:headEnd/>
            <a:tailEnd/>
          </a:ln>
        </p:spPr>
        <p:txBody>
          <a:bodyPr/>
          <a:lstStyle/>
          <a:p>
            <a:fld id="{B36764A6-04D1-4499-A092-F7B7D99E54D5}" type="slidenum">
              <a:rPr lang="en-US" sz="1400" smtClean="0"/>
              <a:pPr/>
              <a:t>13</a:t>
            </a:fld>
            <a:endParaRPr lang="en-US" sz="1400" dirty="0" smtClean="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260648"/>
            <a:ext cx="7632848" cy="4929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3"/>
          <p:cNvSpPr>
            <a:spLocks noGrp="1"/>
          </p:cNvSpPr>
          <p:nvPr>
            <p:ph type="sldNum" sz="quarter" idx="12"/>
          </p:nvPr>
        </p:nvSpPr>
        <p:spPr>
          <a:xfrm>
            <a:off x="8532440" y="6407944"/>
            <a:ext cx="480592" cy="365125"/>
          </a:xfrm>
          <a:noFill/>
          <a:ln>
            <a:miter lim="800000"/>
            <a:headEnd/>
            <a:tailEnd/>
          </a:ln>
        </p:spPr>
        <p:txBody>
          <a:bodyPr/>
          <a:lstStyle/>
          <a:p>
            <a:fld id="{C2D61BDA-2CCD-4146-8143-8657F0ED063F}" type="slidenum">
              <a:rPr lang="en-US" sz="1400" smtClean="0"/>
              <a:pPr/>
              <a:t>14</a:t>
            </a:fld>
            <a:endParaRPr lang="en-US" sz="1400" dirty="0" smtClean="0"/>
          </a:p>
        </p:txBody>
      </p:sp>
      <p:sp>
        <p:nvSpPr>
          <p:cNvPr id="5" name="Rectangle 4"/>
          <p:cNvSpPr/>
          <p:nvPr/>
        </p:nvSpPr>
        <p:spPr>
          <a:xfrm>
            <a:off x="467544" y="260648"/>
            <a:ext cx="8352928" cy="6942413"/>
          </a:xfrm>
          <a:prstGeom prst="rect">
            <a:avLst/>
          </a:prstGeom>
        </p:spPr>
        <p:txBody>
          <a:bodyPr wrap="square">
            <a:spAutoFit/>
          </a:bodyPr>
          <a:lstStyle/>
          <a:p>
            <a:pPr algn="just" rtl="1">
              <a:lnSpc>
                <a:spcPct val="115000"/>
              </a:lnSpc>
              <a:spcAft>
                <a:spcPts val="0"/>
              </a:spcAft>
            </a:pPr>
            <a:r>
              <a:rPr lang="ar-SA" sz="1600" b="1" dirty="0">
                <a:latin typeface="Calibri"/>
                <a:ea typeface="Calibri"/>
                <a:cs typeface="Times New Roman"/>
              </a:rPr>
              <a:t>افتراضات البرمجة الخطية </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تقوم البرمجة الخطية على افتراضات أساسية</a:t>
            </a:r>
            <a:r>
              <a:rPr lang="en-US" sz="1600" dirty="0">
                <a:latin typeface="Times New Roman"/>
                <a:ea typeface="Calibri"/>
                <a:cs typeface="Arial"/>
              </a:rPr>
              <a:t> :</a:t>
            </a:r>
            <a:endParaRPr lang="en-US" sz="1600" dirty="0">
              <a:latin typeface="Calibri"/>
              <a:ea typeface="Calibri"/>
              <a:cs typeface="Arial"/>
            </a:endParaRPr>
          </a:p>
          <a:p>
            <a:pPr marL="342900" lvl="0" indent="-342900" algn="r" rtl="1">
              <a:lnSpc>
                <a:spcPct val="115000"/>
              </a:lnSpc>
              <a:spcAft>
                <a:spcPts val="0"/>
              </a:spcAft>
              <a:buFont typeface="Symbol"/>
              <a:buChar char=""/>
            </a:pPr>
            <a:r>
              <a:rPr lang="ar-SA" sz="1600" b="1" dirty="0">
                <a:latin typeface="Calibri"/>
                <a:ea typeface="Calibri"/>
                <a:cs typeface="Times New Roman"/>
              </a:rPr>
              <a:t>التأكد </a:t>
            </a:r>
            <a:endParaRPr lang="en-US" sz="1600" dirty="0">
              <a:latin typeface="Calibri"/>
              <a:ea typeface="Calibri"/>
              <a:cs typeface="Arial"/>
            </a:endParaRPr>
          </a:p>
          <a:p>
            <a:pPr marL="362585" algn="r" rtl="1">
              <a:lnSpc>
                <a:spcPct val="115000"/>
              </a:lnSpc>
              <a:spcAft>
                <a:spcPts val="0"/>
              </a:spcAft>
            </a:pPr>
            <a:r>
              <a:rPr lang="ar-SA" sz="1600" dirty="0">
                <a:latin typeface="Calibri"/>
                <a:ea typeface="Calibri"/>
                <a:cs typeface="Times New Roman"/>
              </a:rPr>
              <a:t>يفترض في البرمجة الخطية أن جميع المتغيرات وعددها وقيم </a:t>
            </a:r>
            <a:endParaRPr lang="en-US" sz="1600" dirty="0">
              <a:latin typeface="Calibri"/>
              <a:ea typeface="Calibri"/>
              <a:cs typeface="Arial"/>
            </a:endParaRPr>
          </a:p>
          <a:p>
            <a:pPr marL="362585" algn="r" rtl="1">
              <a:lnSpc>
                <a:spcPct val="115000"/>
              </a:lnSpc>
              <a:spcAft>
                <a:spcPts val="0"/>
              </a:spcAft>
            </a:pPr>
            <a:r>
              <a:rPr lang="ar-SA" sz="1600" dirty="0">
                <a:latin typeface="Calibri"/>
                <a:ea typeface="Calibri"/>
                <a:cs typeface="Times New Roman"/>
              </a:rPr>
              <a:t>معاملاتها معلومة، وأن القيود وعددها وقيم معاملاتها معروفة </a:t>
            </a:r>
            <a:endParaRPr lang="en-US" sz="1600" dirty="0">
              <a:latin typeface="Calibri"/>
              <a:ea typeface="Calibri"/>
              <a:cs typeface="Arial"/>
            </a:endParaRPr>
          </a:p>
          <a:p>
            <a:pPr marL="362585" algn="r" rtl="1">
              <a:lnSpc>
                <a:spcPct val="115000"/>
              </a:lnSpc>
              <a:spcAft>
                <a:spcPts val="0"/>
              </a:spcAft>
            </a:pPr>
            <a:r>
              <a:rPr lang="ar-SA" sz="1600" dirty="0">
                <a:latin typeface="Calibri"/>
                <a:ea typeface="Calibri"/>
                <a:cs typeface="Times New Roman"/>
              </a:rPr>
              <a:t>ومحددة قبل الشروع في حلها</a:t>
            </a:r>
            <a:r>
              <a:rPr lang="en-US" sz="1600" dirty="0">
                <a:latin typeface="Times New Roman"/>
                <a:ea typeface="Calibri"/>
                <a:cs typeface="Arial"/>
              </a:rPr>
              <a:t> .</a:t>
            </a:r>
            <a:endParaRPr lang="en-US" sz="1600" dirty="0">
              <a:latin typeface="Calibri"/>
              <a:ea typeface="Calibri"/>
              <a:cs typeface="Arial"/>
            </a:endParaRPr>
          </a:p>
          <a:p>
            <a:pPr marL="342900" lvl="0" indent="-342900" algn="just" rtl="1">
              <a:lnSpc>
                <a:spcPct val="115000"/>
              </a:lnSpc>
              <a:spcAft>
                <a:spcPts val="0"/>
              </a:spcAft>
              <a:buFont typeface="Symbol"/>
              <a:buChar char=""/>
            </a:pPr>
            <a:r>
              <a:rPr lang="ar-SA" sz="1600" b="1" dirty="0">
                <a:latin typeface="Calibri"/>
                <a:ea typeface="Calibri"/>
                <a:cs typeface="Times New Roman"/>
              </a:rPr>
              <a:t>الخطية </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يفترض في البرمجة الخطية وجود علاقات خطية بين متغيرات المشكلة المراد حلها، والافتراض هنا هو أن متغيرات المشكلة من الدرجة الأولى، ولا يصح أن تكون مرفوعة إلى أكثر من واحد، وبناء عليه فإن</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العلاقة بين دالة الهدف والقيود تكون مستقيمة أو خطية</a:t>
            </a:r>
            <a:r>
              <a:rPr lang="en-US" sz="1600" dirty="0">
                <a:latin typeface="Times New Roman"/>
                <a:ea typeface="Calibri"/>
                <a:cs typeface="Arial"/>
              </a:rPr>
              <a:t> .</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وعلاقة الخطية هذه بين المتغيرات تتفرع عنها أو تتكامل معها بطريقة مباشرة مع الخصائص التالية لمتغيرات مشكلة البرمجة الخطية وهي: التناسبية ، والإضافية، وقابلية القسمة.</a:t>
            </a:r>
            <a:endParaRPr lang="en-US" sz="1600" dirty="0">
              <a:latin typeface="Calibri"/>
              <a:ea typeface="Calibri"/>
              <a:cs typeface="Arial"/>
            </a:endParaRPr>
          </a:p>
          <a:p>
            <a:pPr marL="342900" lvl="0" indent="-342900" algn="just" rtl="1">
              <a:lnSpc>
                <a:spcPct val="115000"/>
              </a:lnSpc>
              <a:spcAft>
                <a:spcPts val="0"/>
              </a:spcAft>
              <a:buFont typeface="Symbol"/>
              <a:buChar char=""/>
            </a:pPr>
            <a:r>
              <a:rPr lang="ar-SA" sz="1600" b="1" dirty="0">
                <a:latin typeface="Calibri"/>
                <a:ea typeface="Calibri"/>
                <a:cs typeface="Times New Roman"/>
              </a:rPr>
              <a:t>التناسبية</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وهذه الخاصية متكاملة مع خاصية الخطية، وتعني أن الزيادة أو النقص في قيم متغيرات دالة الهدف تتناسب طرديا مع الزيادة أو النقص في قيمة أي من المتغيرات المفردة</a:t>
            </a:r>
            <a:r>
              <a:rPr lang="en-US" sz="1600" dirty="0">
                <a:latin typeface="Times New Roman"/>
                <a:ea typeface="Calibri"/>
                <a:cs typeface="Arial"/>
              </a:rPr>
              <a:t> .</a:t>
            </a:r>
            <a:r>
              <a:rPr lang="en-US" sz="1600" b="1" dirty="0">
                <a:latin typeface="Arial"/>
                <a:ea typeface="Calibri"/>
                <a:cs typeface="Arial"/>
              </a:rPr>
              <a:t> </a:t>
            </a:r>
            <a:r>
              <a:rPr lang="ar-SA" sz="1600" dirty="0">
                <a:latin typeface="Calibri"/>
                <a:ea typeface="Calibri"/>
                <a:cs typeface="Times New Roman"/>
              </a:rPr>
              <a:t>ومثال ذلك : إذا افترضنا أن الوحدة من المنتج تحقق ربحا مقداره 10$  فإن مبيعات 10 وحدات تحقق أرباحا قيمتها 100$ ومبيعات 20 وحدة تحقق أرباحا قيمتها 200$ وهكذا.</a:t>
            </a:r>
            <a:endParaRPr lang="en-US" sz="1600" dirty="0">
              <a:latin typeface="Calibri"/>
              <a:ea typeface="Calibri"/>
              <a:cs typeface="Arial"/>
            </a:endParaRPr>
          </a:p>
          <a:p>
            <a:pPr marL="342900" lvl="0" indent="-342900" algn="just" rtl="1">
              <a:lnSpc>
                <a:spcPct val="115000"/>
              </a:lnSpc>
              <a:spcAft>
                <a:spcPts val="0"/>
              </a:spcAft>
              <a:buFont typeface="Symbol"/>
              <a:buChar char=""/>
            </a:pPr>
            <a:r>
              <a:rPr lang="ar-SA" sz="1600" b="1" dirty="0">
                <a:latin typeface="Calibri"/>
                <a:ea typeface="Calibri"/>
                <a:cs typeface="Times New Roman"/>
              </a:rPr>
              <a:t>الإضافية أو قابلية الجمع </a:t>
            </a:r>
            <a:endParaRPr lang="en-US" sz="1600" dirty="0">
              <a:latin typeface="Calibri"/>
              <a:ea typeface="Calibri"/>
              <a:cs typeface="Arial"/>
            </a:endParaRPr>
          </a:p>
          <a:p>
            <a:pPr algn="just" rtl="1">
              <a:lnSpc>
                <a:spcPct val="115000"/>
              </a:lnSpc>
              <a:spcAft>
                <a:spcPts val="1000"/>
              </a:spcAft>
            </a:pPr>
            <a:r>
              <a:rPr lang="ar-SA" sz="1600" dirty="0">
                <a:latin typeface="Calibri"/>
                <a:ea typeface="Calibri"/>
                <a:cs typeface="Times New Roman"/>
              </a:rPr>
              <a:t>قابلية الجمع تعنى أنه إذا تغير أحد المتغيرات فإن ذلك ستظهر نتيجته في دالة الهدف، ولهذه الخاصية أهمية في تحديد المزيج الإنتاجي الأمثل، والذي يحقق أقصى العوائد أو أقل التكاليف، بحيث لا يؤثر زيادة أوانخفاض إنتاج معين بعينه على تحقيق أفضل النتائج</a:t>
            </a:r>
            <a:r>
              <a:rPr lang="en-US" sz="1600" dirty="0">
                <a:latin typeface="Times New Roman"/>
                <a:ea typeface="Calibri"/>
                <a:cs typeface="Arial"/>
              </a:rPr>
              <a:t> .</a:t>
            </a:r>
            <a:r>
              <a:rPr lang="en-US" sz="1600" b="1" dirty="0">
                <a:latin typeface="Times New Roman"/>
                <a:ea typeface="Times New Roman"/>
                <a:cs typeface="Arial"/>
              </a:rPr>
              <a:t> </a:t>
            </a:r>
            <a:r>
              <a:rPr lang="ar-SA" sz="1600" dirty="0">
                <a:latin typeface="Calibri"/>
                <a:ea typeface="Times New Roman"/>
                <a:cs typeface="Times New Roman"/>
              </a:rPr>
              <a:t>فإذا كان لدينا منتجين </a:t>
            </a:r>
            <a:r>
              <a:rPr lang="en-US" sz="1600" dirty="0">
                <a:latin typeface="Times New Roman"/>
                <a:ea typeface="Times New Roman"/>
                <a:cs typeface="Arial"/>
              </a:rPr>
              <a:t>X</a:t>
            </a:r>
            <a:r>
              <a:rPr lang="en-US" sz="1600" baseline="-25000" dirty="0">
                <a:latin typeface="Times New Roman"/>
                <a:ea typeface="Times New Roman"/>
                <a:cs typeface="Arial"/>
              </a:rPr>
              <a:t>1</a:t>
            </a:r>
            <a:r>
              <a:rPr lang="ar-SA" sz="1600" dirty="0">
                <a:latin typeface="Calibri"/>
                <a:ea typeface="Times New Roman"/>
                <a:cs typeface="Times New Roman"/>
              </a:rPr>
              <a:t> ، </a:t>
            </a:r>
            <a:r>
              <a:rPr lang="en-US" sz="1600" dirty="0">
                <a:latin typeface="Times New Roman"/>
                <a:ea typeface="Times New Roman"/>
                <a:cs typeface="Arial"/>
              </a:rPr>
              <a:t>X</a:t>
            </a:r>
            <a:r>
              <a:rPr lang="en-US" sz="1600" baseline="-25000" dirty="0">
                <a:latin typeface="Times New Roman"/>
                <a:ea typeface="Times New Roman"/>
                <a:cs typeface="Arial"/>
              </a:rPr>
              <a:t>2</a:t>
            </a:r>
            <a:r>
              <a:rPr lang="ar-SA" sz="1600" dirty="0">
                <a:latin typeface="Calibri"/>
                <a:ea typeface="Times New Roman"/>
                <a:cs typeface="Times New Roman"/>
              </a:rPr>
              <a:t> ، وكانت الوحدة من </a:t>
            </a:r>
            <a:r>
              <a:rPr lang="en-US" sz="1600" dirty="0">
                <a:latin typeface="Times New Roman"/>
                <a:ea typeface="Times New Roman"/>
                <a:cs typeface="Arial"/>
              </a:rPr>
              <a:t>X1</a:t>
            </a:r>
            <a:r>
              <a:rPr lang="ar-SA" sz="1600" dirty="0">
                <a:latin typeface="Calibri"/>
                <a:ea typeface="Times New Roman"/>
                <a:cs typeface="Times New Roman"/>
              </a:rPr>
              <a:t> تحقق ربحا مقداره 10$ ، وكانت الوحدة من </a:t>
            </a:r>
            <a:r>
              <a:rPr lang="en-US" sz="1600" dirty="0">
                <a:latin typeface="Times New Roman"/>
                <a:ea typeface="Times New Roman"/>
                <a:cs typeface="Arial"/>
              </a:rPr>
              <a:t>X</a:t>
            </a:r>
            <a:r>
              <a:rPr lang="en-US" sz="1600" baseline="-25000" dirty="0">
                <a:latin typeface="Times New Roman"/>
                <a:ea typeface="Times New Roman"/>
                <a:cs typeface="Arial"/>
              </a:rPr>
              <a:t>2</a:t>
            </a:r>
            <a:r>
              <a:rPr lang="ar-SA" sz="1600" dirty="0">
                <a:latin typeface="Calibri"/>
                <a:ea typeface="Times New Roman"/>
                <a:cs typeface="Times New Roman"/>
              </a:rPr>
              <a:t> تحقق ربحا مقداره 11$ ، وقمنا بإنتاج 10 وحدات من </a:t>
            </a:r>
            <a:r>
              <a:rPr lang="en-US" sz="1600" dirty="0">
                <a:latin typeface="Times New Roman"/>
                <a:ea typeface="Times New Roman"/>
                <a:cs typeface="Arial"/>
              </a:rPr>
              <a:t>X</a:t>
            </a:r>
            <a:r>
              <a:rPr lang="en-US" sz="1600" baseline="-25000" dirty="0">
                <a:latin typeface="Times New Roman"/>
                <a:ea typeface="Times New Roman"/>
                <a:cs typeface="Arial"/>
              </a:rPr>
              <a:t>1</a:t>
            </a:r>
            <a:r>
              <a:rPr lang="ar-SA" sz="1600" dirty="0">
                <a:latin typeface="Calibri"/>
                <a:ea typeface="Times New Roman"/>
                <a:cs typeface="Times New Roman"/>
              </a:rPr>
              <a:t> ، وإنتاج 10 وحدات من </a:t>
            </a:r>
            <a:r>
              <a:rPr lang="en-US" sz="1600" dirty="0">
                <a:latin typeface="Times New Roman"/>
                <a:ea typeface="Times New Roman"/>
                <a:cs typeface="Arial"/>
              </a:rPr>
              <a:t>X</a:t>
            </a:r>
            <a:r>
              <a:rPr lang="en-US" sz="1600" baseline="-25000" dirty="0">
                <a:latin typeface="Times New Roman"/>
                <a:ea typeface="Times New Roman"/>
                <a:cs typeface="Arial"/>
              </a:rPr>
              <a:t>2</a:t>
            </a:r>
            <a:r>
              <a:rPr lang="ar-SA" sz="1600" dirty="0">
                <a:latin typeface="Calibri"/>
                <a:ea typeface="Times New Roman"/>
                <a:cs typeface="Times New Roman"/>
              </a:rPr>
              <a:t> فإن الربح الناتج =(10×10)+ (11×10)= 100+110=210$</a:t>
            </a:r>
            <a:r>
              <a:rPr lang="ar-SA" sz="1600" b="1" dirty="0">
                <a:latin typeface="Calibri"/>
                <a:ea typeface="Times New Roman"/>
                <a:cs typeface="Times New Roman"/>
              </a:rPr>
              <a:t>.</a:t>
            </a:r>
            <a:endParaRPr lang="en-US" sz="1600" dirty="0">
              <a:latin typeface="Calibri"/>
              <a:ea typeface="Calibri"/>
              <a:cs typeface="Arial"/>
            </a:endParaRPr>
          </a:p>
          <a:p>
            <a:pPr algn="just" rtl="1">
              <a:spcAft>
                <a:spcPts val="0"/>
              </a:spcAft>
            </a:pPr>
            <a:endParaRPr lang="en-US" sz="1600" dirty="0">
              <a:latin typeface="Calibri"/>
              <a:ea typeface="Calibri"/>
              <a:cs typeface="Arial"/>
            </a:endParaRPr>
          </a:p>
          <a:p>
            <a:pPr algn="just" rtl="1">
              <a:spcAft>
                <a:spcPts val="0"/>
              </a:spcAft>
            </a:pPr>
            <a:r>
              <a:rPr lang="ar-IQ" sz="1600" dirty="0">
                <a:latin typeface="Calibri"/>
                <a:ea typeface="Arial Unicode MS"/>
                <a:cs typeface="Times New Roman"/>
              </a:rPr>
              <a:t> </a:t>
            </a:r>
            <a:endParaRPr lang="en-US" sz="1600" dirty="0">
              <a:latin typeface="Calibri"/>
              <a:ea typeface="Calibri"/>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Slide Number Placeholder 3"/>
          <p:cNvSpPr>
            <a:spLocks noGrp="1"/>
          </p:cNvSpPr>
          <p:nvPr>
            <p:ph type="sldNum" sz="quarter" idx="12"/>
          </p:nvPr>
        </p:nvSpPr>
        <p:spPr>
          <a:xfrm>
            <a:off x="8532440" y="6407944"/>
            <a:ext cx="480592" cy="365125"/>
          </a:xfrm>
          <a:noFill/>
          <a:ln>
            <a:miter lim="800000"/>
            <a:headEnd/>
            <a:tailEnd/>
          </a:ln>
        </p:spPr>
        <p:txBody>
          <a:bodyPr/>
          <a:lstStyle/>
          <a:p>
            <a:fld id="{7A8250D0-DFC3-42D6-A5B1-78933955D153}" type="slidenum">
              <a:rPr lang="en-US" sz="1400" smtClean="0"/>
              <a:pPr/>
              <a:t>15</a:t>
            </a:fld>
            <a:endParaRPr lang="en-US" sz="1400" dirty="0" smtClean="0"/>
          </a:p>
        </p:txBody>
      </p:sp>
      <p:sp>
        <p:nvSpPr>
          <p:cNvPr id="6" name="Rectangle 5"/>
          <p:cNvSpPr/>
          <p:nvPr/>
        </p:nvSpPr>
        <p:spPr>
          <a:xfrm>
            <a:off x="467544" y="476672"/>
            <a:ext cx="8064896" cy="5466112"/>
          </a:xfrm>
          <a:prstGeom prst="rect">
            <a:avLst/>
          </a:prstGeom>
        </p:spPr>
        <p:txBody>
          <a:bodyPr wrap="square">
            <a:spAutoFit/>
          </a:bodyPr>
          <a:lstStyle/>
          <a:p>
            <a:pPr marL="342900" lvl="0" indent="-342900" algn="just" rtl="1">
              <a:lnSpc>
                <a:spcPct val="115000"/>
              </a:lnSpc>
              <a:spcAft>
                <a:spcPts val="0"/>
              </a:spcAft>
              <a:buFont typeface="Symbol"/>
              <a:buChar char=""/>
            </a:pPr>
            <a:r>
              <a:rPr lang="ar-SA" sz="1600" b="1" dirty="0">
                <a:latin typeface="Calibri"/>
                <a:ea typeface="Calibri"/>
                <a:cs typeface="Times New Roman"/>
              </a:rPr>
              <a:t>قابلية القسمة</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عند تطبيق البرمجة الخطية على متغيرات منفصلة قد تعطي حلول تتضمن قيما فيها كسور عشرية، والكسور غير منطقية في هذه الحالات</a:t>
            </a:r>
            <a:r>
              <a:rPr lang="en-US" sz="1600" dirty="0">
                <a:latin typeface="Times New Roman"/>
                <a:ea typeface="Calibri"/>
                <a:cs typeface="Arial"/>
              </a:rPr>
              <a:t> .</a:t>
            </a:r>
            <a:r>
              <a:rPr lang="ar-SA" sz="1600" dirty="0">
                <a:latin typeface="Calibri"/>
                <a:ea typeface="Calibri"/>
                <a:cs typeface="Times New Roman"/>
              </a:rPr>
              <a:t>وللتخلص من إشكالية وجود كسر في قيمة المتغير المنفصل يمكن معالجة الكسر بإحدى طريقتين، وذلك إما بتقريب الكسر للحد الأدنى، حيث أن الحد الأقصى قد يتخطى منطقة الإمكانيات المتاحة، وإمابتطبيق أسلوب مطور من البرمجة الخطية وهو البرمجة الكاملة التي تقوم على افتراض الأرقام الصحيحة، وعدم وجود الكسور العشرية</a:t>
            </a:r>
            <a:r>
              <a:rPr lang="en-US" sz="1600" dirty="0">
                <a:latin typeface="Times New Roman"/>
                <a:ea typeface="Calibri"/>
                <a:cs typeface="Arial"/>
              </a:rPr>
              <a:t>.</a:t>
            </a:r>
            <a:endParaRPr lang="en-US" sz="1600" dirty="0">
              <a:latin typeface="Calibri"/>
              <a:ea typeface="Calibri"/>
              <a:cs typeface="Arial"/>
            </a:endParaRPr>
          </a:p>
          <a:p>
            <a:pPr algn="just" rtl="1">
              <a:lnSpc>
                <a:spcPct val="115000"/>
              </a:lnSpc>
              <a:spcAft>
                <a:spcPts val="0"/>
              </a:spcAft>
            </a:pPr>
            <a:r>
              <a:rPr lang="ar-EG" sz="1600" dirty="0">
                <a:latin typeface="Calibri"/>
                <a:ea typeface="Calibri"/>
                <a:cs typeface="Times New Roman"/>
              </a:rPr>
              <a:t>خامسا: محددات </a:t>
            </a:r>
            <a:r>
              <a:rPr lang="ar-SA" sz="1600" dirty="0">
                <a:latin typeface="Calibri"/>
                <a:ea typeface="Calibri"/>
                <a:cs typeface="Times New Roman"/>
              </a:rPr>
              <a:t>البرمجة الخطية:</a:t>
            </a:r>
            <a:endParaRPr lang="en-US" sz="1600" dirty="0">
              <a:latin typeface="Calibri"/>
              <a:ea typeface="Calibri"/>
              <a:cs typeface="Arial"/>
            </a:endParaRPr>
          </a:p>
          <a:p>
            <a:pPr algn="r" rtl="1">
              <a:lnSpc>
                <a:spcPct val="115000"/>
              </a:lnSpc>
              <a:spcAft>
                <a:spcPts val="0"/>
              </a:spcAft>
            </a:pPr>
            <a:r>
              <a:rPr lang="ar-SA" sz="1600" b="1" dirty="0">
                <a:latin typeface="Calibri"/>
                <a:ea typeface="Times New Roman"/>
                <a:cs typeface="Times New Roman"/>
              </a:rPr>
              <a:t>1- العلاقات الخطية :</a:t>
            </a:r>
            <a:r>
              <a:rPr lang="en-US" sz="1600" b="1" dirty="0">
                <a:latin typeface="Times New Roman"/>
                <a:ea typeface="Times New Roman"/>
                <a:cs typeface="Arial"/>
              </a:rPr>
              <a:t> </a:t>
            </a:r>
            <a:endParaRPr lang="en-US" sz="1600" dirty="0">
              <a:latin typeface="Calibri"/>
              <a:ea typeface="Calibri"/>
              <a:cs typeface="Arial"/>
            </a:endParaRPr>
          </a:p>
          <a:p>
            <a:pPr algn="r" rtl="1">
              <a:lnSpc>
                <a:spcPct val="115000"/>
              </a:lnSpc>
              <a:spcAft>
                <a:spcPts val="0"/>
              </a:spcAft>
            </a:pPr>
            <a:r>
              <a:rPr lang="ar-SA" sz="1600" dirty="0">
                <a:latin typeface="Calibri"/>
                <a:ea typeface="Times New Roman"/>
                <a:cs typeface="Times New Roman"/>
              </a:rPr>
              <a:t>افتراض العلاقات الخطية بين المتغيرات يقلل من انتشارها وتطبيقها على جميع المشاكل ، لأن المشاكل الواقعية قد تتضمن وجود علاقات غير خطية بين متغيراتها ، لذلك تم تطوير أساليب البرمجة غير الخطية  </a:t>
            </a:r>
            <a:r>
              <a:rPr lang="en-US" sz="1600" dirty="0">
                <a:latin typeface="Times New Roman"/>
                <a:ea typeface="Times New Roman"/>
                <a:cs typeface="Arial"/>
              </a:rPr>
              <a:t> NONLINE PROGRAMMING</a:t>
            </a:r>
            <a:r>
              <a:rPr lang="ar-SA" sz="1600" dirty="0">
                <a:latin typeface="Calibri"/>
                <a:ea typeface="Times New Roman"/>
                <a:cs typeface="Times New Roman"/>
              </a:rPr>
              <a:t>  كالبرمجة التربيعية</a:t>
            </a:r>
            <a:r>
              <a:rPr lang="ar-SA" sz="1600" b="1" dirty="0">
                <a:latin typeface="Calibri"/>
                <a:ea typeface="Times New Roman"/>
                <a:cs typeface="Times New Roman"/>
              </a:rPr>
              <a:t> </a:t>
            </a:r>
            <a:endParaRPr lang="en-US" sz="1600" dirty="0">
              <a:latin typeface="Calibri"/>
              <a:ea typeface="Calibri"/>
              <a:cs typeface="Arial"/>
            </a:endParaRPr>
          </a:p>
          <a:p>
            <a:pPr algn="r" rtl="1">
              <a:lnSpc>
                <a:spcPct val="115000"/>
              </a:lnSpc>
              <a:spcAft>
                <a:spcPts val="0"/>
              </a:spcAft>
            </a:pPr>
            <a:r>
              <a:rPr lang="ar-SA" sz="1600" b="1" dirty="0">
                <a:latin typeface="Calibri"/>
                <a:ea typeface="Times New Roman"/>
                <a:cs typeface="Times New Roman"/>
              </a:rPr>
              <a:t>2- الكسور في الحل:</a:t>
            </a:r>
            <a:endParaRPr lang="en-US" sz="1600" dirty="0">
              <a:latin typeface="Calibri"/>
              <a:ea typeface="Calibri"/>
              <a:cs typeface="Arial"/>
            </a:endParaRPr>
          </a:p>
          <a:p>
            <a:pPr algn="r" rtl="1">
              <a:lnSpc>
                <a:spcPct val="115000"/>
              </a:lnSpc>
              <a:spcAft>
                <a:spcPts val="0"/>
              </a:spcAft>
            </a:pPr>
            <a:r>
              <a:rPr lang="ar-SA" sz="1600" dirty="0">
                <a:latin typeface="Calibri"/>
                <a:ea typeface="Times New Roman"/>
                <a:cs typeface="Times New Roman"/>
              </a:rPr>
              <a:t>عند تطبيق البرمجة الخطية على متغيرات منفصلة قد تعطي حلولا تتضمن قيما فيها كسورا عشرية ، والكسور من الوحدات تبدو غير منطقية في هذه الحالات.</a:t>
            </a:r>
            <a:endParaRPr lang="en-US" sz="1600" dirty="0">
              <a:latin typeface="Calibri"/>
              <a:ea typeface="Calibri"/>
              <a:cs typeface="Arial"/>
            </a:endParaRPr>
          </a:p>
          <a:p>
            <a:pPr algn="just" rtl="1">
              <a:lnSpc>
                <a:spcPct val="115000"/>
              </a:lnSpc>
              <a:spcAft>
                <a:spcPts val="0"/>
              </a:spcAft>
            </a:pPr>
            <a:r>
              <a:rPr lang="ar-SA" sz="1600" dirty="0">
                <a:latin typeface="Calibri"/>
                <a:ea typeface="Times New Roman"/>
                <a:cs typeface="Times New Roman"/>
              </a:rPr>
              <a:t>وتخلصا من إشكالية وجود كسر في قيمة المتغير المنفصل ( الذي لا يقبل أن يكون فيه كسرا) يمكن معالجة الكسر بإحدى طريقتين ، وذلك كما يلي:</a:t>
            </a:r>
            <a:endParaRPr lang="en-US" sz="1600" dirty="0">
              <a:latin typeface="Calibri"/>
              <a:ea typeface="Calibri"/>
              <a:cs typeface="Arial"/>
            </a:endParaRPr>
          </a:p>
          <a:p>
            <a:pPr algn="just" rtl="1">
              <a:lnSpc>
                <a:spcPct val="115000"/>
              </a:lnSpc>
              <a:spcAft>
                <a:spcPts val="0"/>
              </a:spcAft>
            </a:pPr>
            <a:r>
              <a:rPr lang="ar-SA" sz="1600" b="1" dirty="0">
                <a:latin typeface="Calibri"/>
                <a:ea typeface="Times New Roman"/>
                <a:cs typeface="Times New Roman"/>
              </a:rPr>
              <a:t>الطريقة الأولى :</a:t>
            </a:r>
            <a:r>
              <a:rPr lang="ar-SA" sz="1600" dirty="0">
                <a:latin typeface="Calibri"/>
                <a:ea typeface="Times New Roman"/>
                <a:cs typeface="Times New Roman"/>
              </a:rPr>
              <a:t> تقريب الكسر للحد الأدنى ، حيث أن الحد الأقصى قد يتخطى منطقة الإمكانيات المتاحة.</a:t>
            </a:r>
            <a:endParaRPr lang="en-US" sz="1600" dirty="0">
              <a:latin typeface="Calibri"/>
              <a:ea typeface="Calibri"/>
              <a:cs typeface="Arial"/>
            </a:endParaRPr>
          </a:p>
          <a:p>
            <a:pPr algn="just" rtl="1">
              <a:lnSpc>
                <a:spcPct val="115000"/>
              </a:lnSpc>
              <a:spcAft>
                <a:spcPts val="0"/>
              </a:spcAft>
            </a:pPr>
            <a:r>
              <a:rPr lang="ar-SA" sz="1600" b="1" dirty="0">
                <a:latin typeface="Calibri"/>
                <a:ea typeface="Times New Roman"/>
                <a:cs typeface="Times New Roman"/>
              </a:rPr>
              <a:t>الطريقة الثانية :</a:t>
            </a:r>
            <a:r>
              <a:rPr lang="ar-SA" sz="1600" dirty="0">
                <a:latin typeface="Calibri"/>
                <a:ea typeface="Times New Roman"/>
                <a:cs typeface="Times New Roman"/>
              </a:rPr>
              <a:t> تطبيق أسلوب مستحدث أو مطور من البرمجة الخطية وهو البرمجة الكاملة التي تقوم على افتراض الأرقام الصحيحة ، وعدم وجود الكسور العشرية.</a:t>
            </a:r>
            <a:endParaRPr lang="en-US" sz="1600" dirty="0">
              <a:latin typeface="Calibri"/>
              <a:ea typeface="Calibri"/>
              <a:cs typeface="Arial"/>
            </a:endParaRPr>
          </a:p>
          <a:p>
            <a:pPr algn="r"/>
            <a:endParaRPr lang="en-US"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57200"/>
            <a:ext cx="7848872" cy="6284168"/>
          </a:xfrm>
        </p:spPr>
        <p:txBody>
          <a:bodyPr>
            <a:normAutofit fontScale="25000" lnSpcReduction="20000"/>
          </a:bodyPr>
          <a:lstStyle/>
          <a:p>
            <a:pPr algn="just" rtl="1">
              <a:lnSpc>
                <a:spcPct val="115000"/>
              </a:lnSpc>
            </a:pPr>
            <a:r>
              <a:rPr lang="ar-SA" sz="6400" b="1" dirty="0">
                <a:latin typeface="Calibri"/>
                <a:ea typeface="Times New Roman"/>
                <a:cs typeface="Times New Roman"/>
              </a:rPr>
              <a:t>- التأكد                                                   </a:t>
            </a:r>
            <a:endParaRPr lang="en-US" sz="6400" dirty="0">
              <a:latin typeface="Calibri"/>
              <a:ea typeface="Calibri"/>
              <a:cs typeface="Arial"/>
            </a:endParaRPr>
          </a:p>
          <a:p>
            <a:pPr algn="just" rtl="1">
              <a:lnSpc>
                <a:spcPct val="115000"/>
              </a:lnSpc>
            </a:pPr>
            <a:r>
              <a:rPr lang="ar-SA" sz="6400" dirty="0">
                <a:latin typeface="Calibri"/>
                <a:ea typeface="Times New Roman"/>
                <a:cs typeface="Times New Roman"/>
              </a:rPr>
              <a:t>تقوم البرمجة الخطية على افتراض أن جميع المتغيرات والقيود قيمهامعلومة ومعروفة و محددة مسبقا في المشكلة المراد حلها، وهذا لا يتوافر أحيانا في الحياة العملية؛ فكثيرا ما تكون هناك حالة عدم التأكد،و أيضا نقص في المعلومات المتاحة عن المشكلة موضع الدراسة. وللتخلص من هذه الإشكالية فقد استحدثت أو طورت دراسة تحليل الحساسية التي تقوم على الإجابة على أسئلة مثل : ماذا يحدث لووبالتالي نستطيع اختبار أكثر من فرضية لمواجهة نقص المعلومات أو حالة عدم التأكد.</a:t>
            </a:r>
            <a:endParaRPr lang="en-US" sz="6400" dirty="0">
              <a:latin typeface="Calibri"/>
              <a:ea typeface="Calibri"/>
              <a:cs typeface="Arial"/>
            </a:endParaRPr>
          </a:p>
          <a:p>
            <a:pPr algn="r" rtl="1">
              <a:lnSpc>
                <a:spcPct val="115000"/>
              </a:lnSpc>
            </a:pPr>
            <a:r>
              <a:rPr lang="ar-SA" sz="6400" dirty="0">
                <a:latin typeface="Calibri"/>
                <a:ea typeface="Times New Roman"/>
                <a:cs typeface="Times New Roman"/>
              </a:rPr>
              <a:t> </a:t>
            </a:r>
            <a:r>
              <a:rPr lang="ar-SA" sz="6400" b="1" dirty="0" smtClean="0">
                <a:latin typeface="Calibri"/>
                <a:ea typeface="Calibri"/>
                <a:cs typeface="Times New Roman"/>
              </a:rPr>
              <a:t>صياغة </a:t>
            </a:r>
            <a:r>
              <a:rPr lang="ar-SA" sz="6400" b="1" dirty="0">
                <a:latin typeface="Calibri"/>
                <a:ea typeface="Calibri"/>
                <a:cs typeface="Times New Roman"/>
              </a:rPr>
              <a:t>مشكلة البرمجة الخطية </a:t>
            </a:r>
            <a:endParaRPr lang="en-US" sz="6400" dirty="0">
              <a:latin typeface="Calibri"/>
              <a:ea typeface="Calibri"/>
              <a:cs typeface="Arial"/>
            </a:endParaRPr>
          </a:p>
          <a:p>
            <a:pPr algn="just" rtl="1">
              <a:lnSpc>
                <a:spcPct val="115000"/>
              </a:lnSpc>
            </a:pPr>
            <a:r>
              <a:rPr lang="ar-SA" sz="6400" dirty="0">
                <a:latin typeface="Calibri"/>
                <a:ea typeface="Calibri"/>
                <a:cs typeface="Times New Roman"/>
              </a:rPr>
              <a:t>مشاكل الأمثلية تأتي في شكل نموذج رياضي يعبر عن المشكلة، ويتم إتباع الخطوات التالية في بناء</a:t>
            </a:r>
            <a:endParaRPr lang="en-US" sz="6400" dirty="0">
              <a:latin typeface="Calibri"/>
              <a:ea typeface="Calibri"/>
              <a:cs typeface="Arial"/>
            </a:endParaRPr>
          </a:p>
          <a:p>
            <a:pPr algn="just" rtl="1">
              <a:lnSpc>
                <a:spcPct val="115000"/>
              </a:lnSpc>
            </a:pPr>
            <a:r>
              <a:rPr lang="ar-SA" sz="6400" dirty="0">
                <a:latin typeface="Calibri"/>
                <a:ea typeface="Calibri"/>
                <a:cs typeface="Times New Roman"/>
              </a:rPr>
              <a:t>النموذج الرياضي</a:t>
            </a:r>
            <a:r>
              <a:rPr lang="en-US" sz="6400" dirty="0">
                <a:latin typeface="Times New Roman"/>
                <a:ea typeface="Calibri"/>
                <a:cs typeface="Arial"/>
              </a:rPr>
              <a:t>:</a:t>
            </a:r>
            <a:endParaRPr lang="en-US" sz="6400" dirty="0">
              <a:latin typeface="Calibri"/>
              <a:ea typeface="Calibri"/>
              <a:cs typeface="Arial"/>
            </a:endParaRPr>
          </a:p>
          <a:p>
            <a:pPr marL="342900" lvl="0" indent="-342900" algn="just" rtl="1">
              <a:lnSpc>
                <a:spcPct val="115000"/>
              </a:lnSpc>
              <a:buFont typeface="Symbol"/>
              <a:buChar char=""/>
            </a:pPr>
            <a:r>
              <a:rPr lang="ar-SA" sz="6400" dirty="0">
                <a:latin typeface="Calibri"/>
                <a:ea typeface="Calibri"/>
                <a:cs typeface="Times New Roman"/>
              </a:rPr>
              <a:t>وضع دالة الهدف</a:t>
            </a:r>
            <a:endParaRPr lang="en-US" sz="6400" dirty="0">
              <a:latin typeface="Calibri"/>
              <a:ea typeface="Calibri"/>
              <a:cs typeface="Arial"/>
            </a:endParaRPr>
          </a:p>
          <a:p>
            <a:pPr marL="342900" lvl="0" indent="-342900" algn="just" rtl="1">
              <a:lnSpc>
                <a:spcPct val="115000"/>
              </a:lnSpc>
              <a:buFont typeface="Symbol"/>
              <a:buChar char=""/>
            </a:pPr>
            <a:r>
              <a:rPr lang="ar-SA" sz="6400" dirty="0">
                <a:latin typeface="Calibri"/>
                <a:ea typeface="Calibri"/>
                <a:cs typeface="Times New Roman"/>
              </a:rPr>
              <a:t>تحديد مجموعة القيود</a:t>
            </a:r>
            <a:endParaRPr lang="en-US" sz="6400" dirty="0">
              <a:latin typeface="Calibri"/>
              <a:ea typeface="Calibri"/>
              <a:cs typeface="Arial"/>
            </a:endParaRPr>
          </a:p>
          <a:p>
            <a:pPr marL="342900" lvl="0" indent="-342900" algn="just" rtl="1">
              <a:lnSpc>
                <a:spcPct val="115000"/>
              </a:lnSpc>
              <a:buFont typeface="Symbol"/>
              <a:buChar char=""/>
            </a:pPr>
            <a:r>
              <a:rPr lang="ar-SA" sz="6400" dirty="0">
                <a:latin typeface="Calibri"/>
                <a:ea typeface="Calibri"/>
                <a:cs typeface="Times New Roman"/>
              </a:rPr>
              <a:t>احترام شرط عدم السالبية</a:t>
            </a:r>
            <a:endParaRPr lang="en-US" sz="6400" dirty="0">
              <a:latin typeface="Calibri"/>
              <a:ea typeface="Calibri"/>
              <a:cs typeface="Arial"/>
            </a:endParaRPr>
          </a:p>
          <a:p>
            <a:pPr algn="ctr" rtl="1">
              <a:lnSpc>
                <a:spcPct val="115000"/>
              </a:lnSpc>
            </a:pPr>
            <a:r>
              <a:rPr lang="ar-SA" sz="6400" dirty="0">
                <a:latin typeface="Calibri"/>
                <a:ea typeface="Calibri"/>
                <a:cs typeface="Times New Roman"/>
              </a:rPr>
              <a:t>ويمكن وضع الصيغة العامة للبرمجة الخطية كالأتي</a:t>
            </a:r>
            <a:r>
              <a:rPr lang="en-US" sz="6400" dirty="0">
                <a:latin typeface="Times New Roman"/>
                <a:ea typeface="Calibri"/>
                <a:cs typeface="Arial"/>
              </a:rPr>
              <a:t> :</a:t>
            </a:r>
            <a:r>
              <a:rPr lang="en-US" sz="6400" dirty="0">
                <a:latin typeface="Cambria Math"/>
                <a:ea typeface="CambriaMath"/>
                <a:cs typeface="Cambria Math"/>
              </a:rPr>
              <a:t>𝑀𝐴𝑋</a:t>
            </a:r>
            <a:r>
              <a:rPr lang="en-US" sz="6400" dirty="0">
                <a:latin typeface="Times New Roman"/>
                <a:ea typeface="CambriaMath"/>
                <a:cs typeface="Arial"/>
              </a:rPr>
              <a:t>/</a:t>
            </a:r>
            <a:r>
              <a:rPr lang="en-US" sz="6400" dirty="0">
                <a:latin typeface="Cambria Math"/>
                <a:ea typeface="CambriaMath"/>
                <a:cs typeface="Cambria Math"/>
              </a:rPr>
              <a:t>𝑀𝐼𝑁𝑧</a:t>
            </a:r>
            <a:r>
              <a:rPr lang="en-US" sz="6400" dirty="0">
                <a:latin typeface="Times New Roman"/>
                <a:ea typeface="CambriaMath"/>
                <a:cs typeface="Arial"/>
              </a:rPr>
              <a:t>=Σ</a:t>
            </a:r>
            <a:r>
              <a:rPr lang="en-US" sz="6400" dirty="0">
                <a:latin typeface="Cambria Math"/>
                <a:ea typeface="CambriaMath"/>
                <a:cs typeface="Cambria Math"/>
              </a:rPr>
              <a:t>𝐶𝑗𝑛𝑖</a:t>
            </a:r>
            <a:r>
              <a:rPr lang="en-US" sz="6400" dirty="0">
                <a:latin typeface="Times New Roman"/>
                <a:ea typeface="CambriaMath"/>
                <a:cs typeface="Arial"/>
              </a:rPr>
              <a:t>=1</a:t>
            </a:r>
            <a:r>
              <a:rPr lang="en-US" sz="6400" dirty="0">
                <a:latin typeface="Cambria Math"/>
                <a:ea typeface="CambriaMath"/>
                <a:cs typeface="Cambria Math"/>
              </a:rPr>
              <a:t>𝑋𝑗</a:t>
            </a:r>
            <a:endParaRPr lang="en-US" sz="6400" dirty="0">
              <a:latin typeface="Calibri"/>
              <a:ea typeface="Calibri"/>
              <a:cs typeface="Arial"/>
            </a:endParaRPr>
          </a:p>
          <a:p>
            <a:pPr algn="ctr" rtl="1">
              <a:lnSpc>
                <a:spcPct val="115000"/>
              </a:lnSpc>
            </a:pPr>
            <a:r>
              <a:rPr lang="en-US" sz="6400" dirty="0">
                <a:latin typeface="Times New Roman"/>
                <a:ea typeface="Calibri"/>
                <a:cs typeface="Arial"/>
              </a:rPr>
              <a:t>s/c: </a:t>
            </a:r>
            <a:r>
              <a:rPr lang="en-US" sz="6400" dirty="0">
                <a:latin typeface="Times New Roman"/>
                <a:ea typeface="CambriaMath"/>
                <a:cs typeface="Arial"/>
              </a:rPr>
              <a:t>Σ Σ</a:t>
            </a:r>
            <a:r>
              <a:rPr lang="en-US" sz="6400" dirty="0">
                <a:latin typeface="Cambria Math"/>
                <a:ea typeface="CambriaMath"/>
                <a:cs typeface="Cambria Math"/>
              </a:rPr>
              <a:t>𝑎𝑖𝑗𝑋𝑗</a:t>
            </a:r>
            <a:r>
              <a:rPr lang="en-US" sz="6400" dirty="0">
                <a:latin typeface="Times New Roman"/>
                <a:ea typeface="CambriaMath"/>
                <a:cs typeface="Arial"/>
              </a:rPr>
              <a:t>(≤,=,≥)</a:t>
            </a:r>
            <a:r>
              <a:rPr lang="en-US" sz="6400" dirty="0">
                <a:latin typeface="Cambria Math"/>
                <a:ea typeface="CambriaMath"/>
                <a:cs typeface="Cambria Math"/>
              </a:rPr>
              <a:t>𝑏𝑖𝑚𝑗</a:t>
            </a:r>
            <a:r>
              <a:rPr lang="en-US" sz="6400" dirty="0">
                <a:latin typeface="Times New Roman"/>
                <a:ea typeface="CambriaMath"/>
                <a:cs typeface="Arial"/>
              </a:rPr>
              <a:t>=1</a:t>
            </a:r>
            <a:r>
              <a:rPr lang="en-US" sz="6400" dirty="0">
                <a:latin typeface="Cambria Math"/>
                <a:ea typeface="CambriaMath"/>
                <a:cs typeface="Cambria Math"/>
              </a:rPr>
              <a:t>𝑛𝑖</a:t>
            </a:r>
            <a:r>
              <a:rPr lang="en-US" sz="6400" dirty="0">
                <a:latin typeface="Times New Roman"/>
                <a:ea typeface="CambriaMath"/>
                <a:cs typeface="Arial"/>
              </a:rPr>
              <a:t>=1</a:t>
            </a:r>
            <a:r>
              <a:rPr lang="en-US" sz="6400" dirty="0">
                <a:latin typeface="Cambria Math"/>
                <a:ea typeface="CambriaMath"/>
                <a:cs typeface="Cambria Math"/>
              </a:rPr>
              <a:t>𝑋𝑗</a:t>
            </a:r>
            <a:r>
              <a:rPr lang="en-US" sz="6400" dirty="0">
                <a:latin typeface="Times New Roman"/>
                <a:ea typeface="CambriaMath"/>
                <a:cs typeface="Arial"/>
              </a:rPr>
              <a:t>≥0</a:t>
            </a:r>
            <a:endParaRPr lang="en-US" sz="6400" dirty="0">
              <a:latin typeface="Calibri"/>
              <a:ea typeface="Calibri"/>
              <a:cs typeface="Arial"/>
            </a:endParaRPr>
          </a:p>
          <a:p>
            <a:pPr algn="just" rtl="1">
              <a:lnSpc>
                <a:spcPct val="115000"/>
              </a:lnSpc>
            </a:pPr>
            <a:r>
              <a:rPr lang="ar-SA" sz="6400" dirty="0">
                <a:latin typeface="Calibri"/>
                <a:ea typeface="Calibri"/>
                <a:cs typeface="Times New Roman"/>
              </a:rPr>
              <a:t>حيث أن</a:t>
            </a:r>
            <a:r>
              <a:rPr lang="en-US" sz="6400" dirty="0">
                <a:latin typeface="Times New Roman"/>
                <a:ea typeface="Calibri"/>
                <a:cs typeface="Arial"/>
              </a:rPr>
              <a:t>:</a:t>
            </a:r>
            <a:endParaRPr lang="en-US" sz="6400" dirty="0">
              <a:latin typeface="Calibri"/>
              <a:ea typeface="Calibri"/>
              <a:cs typeface="Arial"/>
            </a:endParaRPr>
          </a:p>
          <a:p>
            <a:pPr algn="just" rtl="1">
              <a:lnSpc>
                <a:spcPct val="115000"/>
              </a:lnSpc>
            </a:pPr>
            <a:r>
              <a:rPr lang="en-US" sz="6400" dirty="0" err="1">
                <a:latin typeface="Times New Roman"/>
                <a:ea typeface="Calibri"/>
                <a:cs typeface="Arial"/>
              </a:rPr>
              <a:t>aij</a:t>
            </a:r>
            <a:r>
              <a:rPr lang="en-US" sz="6400" dirty="0">
                <a:latin typeface="Times New Roman"/>
                <a:ea typeface="Calibri"/>
                <a:cs typeface="Arial"/>
              </a:rPr>
              <a:t> ,bi , </a:t>
            </a:r>
            <a:r>
              <a:rPr lang="en-US" sz="6400" dirty="0" err="1">
                <a:latin typeface="Times New Roman"/>
                <a:ea typeface="Calibri"/>
                <a:cs typeface="Arial"/>
              </a:rPr>
              <a:t>Cj</a:t>
            </a:r>
            <a:r>
              <a:rPr lang="en-US" sz="6400" dirty="0">
                <a:latin typeface="Times New Roman"/>
                <a:ea typeface="Calibri"/>
                <a:cs typeface="Arial"/>
              </a:rPr>
              <a:t> : </a:t>
            </a:r>
            <a:r>
              <a:rPr lang="ar-SA" sz="6400" dirty="0">
                <a:latin typeface="Calibri"/>
                <a:ea typeface="Calibri"/>
                <a:cs typeface="Times New Roman"/>
              </a:rPr>
              <a:t>ثوابت المشكلة؛</a:t>
            </a:r>
            <a:endParaRPr lang="en-US" sz="6400" dirty="0">
              <a:latin typeface="Calibri"/>
              <a:ea typeface="Calibri"/>
              <a:cs typeface="Arial"/>
            </a:endParaRPr>
          </a:p>
          <a:p>
            <a:pPr algn="just" rtl="1">
              <a:lnSpc>
                <a:spcPct val="115000"/>
              </a:lnSpc>
            </a:pPr>
            <a:r>
              <a:rPr lang="en-US" sz="6400" dirty="0">
                <a:latin typeface="Times New Roman"/>
                <a:ea typeface="Calibri"/>
                <a:cs typeface="Arial"/>
              </a:rPr>
              <a:t> Z : </a:t>
            </a:r>
            <a:r>
              <a:rPr lang="ar-SA" sz="6400" dirty="0">
                <a:latin typeface="Calibri"/>
                <a:ea typeface="Calibri"/>
                <a:cs typeface="Times New Roman"/>
              </a:rPr>
              <a:t>دالة الهدف؛</a:t>
            </a:r>
            <a:endParaRPr lang="en-US" sz="6400" dirty="0">
              <a:latin typeface="Calibri"/>
              <a:ea typeface="Calibri"/>
              <a:cs typeface="Arial"/>
            </a:endParaRPr>
          </a:p>
          <a:p>
            <a:pPr algn="just" rtl="1">
              <a:lnSpc>
                <a:spcPct val="115000"/>
              </a:lnSpc>
            </a:pPr>
            <a:r>
              <a:rPr lang="en-US" sz="6400" dirty="0" err="1">
                <a:latin typeface="Times New Roman"/>
                <a:ea typeface="Calibri"/>
                <a:cs typeface="Arial"/>
              </a:rPr>
              <a:t>Xj</a:t>
            </a:r>
            <a:r>
              <a:rPr lang="en-US" sz="6400" dirty="0">
                <a:latin typeface="Times New Roman"/>
                <a:ea typeface="Calibri"/>
                <a:cs typeface="Arial"/>
              </a:rPr>
              <a:t> : </a:t>
            </a:r>
            <a:r>
              <a:rPr lang="ar-SA" sz="6400" dirty="0">
                <a:latin typeface="Calibri"/>
                <a:ea typeface="Calibri"/>
                <a:cs typeface="Times New Roman"/>
              </a:rPr>
              <a:t>المتغيرات</a:t>
            </a:r>
            <a:r>
              <a:rPr lang="en-US" sz="6400" dirty="0">
                <a:latin typeface="Times New Roman"/>
                <a:ea typeface="Calibri"/>
                <a:cs typeface="Arial"/>
              </a:rPr>
              <a:t> u1575 </a:t>
            </a:r>
            <a:r>
              <a:rPr lang="ar-SA" sz="6400" dirty="0">
                <a:latin typeface="Calibri"/>
                <a:ea typeface="Calibri"/>
                <a:cs typeface="Times New Roman"/>
              </a:rPr>
              <a:t>المطلوب اتخاذ القرار بشأنها؛</a:t>
            </a:r>
            <a:endParaRPr lang="en-US" sz="6400" dirty="0">
              <a:latin typeface="Calibri"/>
              <a:ea typeface="Calibri"/>
              <a:cs typeface="Arial"/>
            </a:endParaRPr>
          </a:p>
          <a:p>
            <a:pPr algn="just" rtl="1">
              <a:lnSpc>
                <a:spcPct val="115000"/>
              </a:lnSpc>
            </a:pPr>
            <a:r>
              <a:rPr lang="en-US" sz="6400" dirty="0">
                <a:latin typeface="Times New Roman"/>
                <a:ea typeface="Calibri"/>
                <a:cs typeface="Arial"/>
              </a:rPr>
              <a:t>bi : </a:t>
            </a:r>
            <a:r>
              <a:rPr lang="ar-SA" sz="6400" dirty="0">
                <a:latin typeface="Calibri"/>
                <a:ea typeface="Calibri"/>
                <a:cs typeface="Times New Roman"/>
              </a:rPr>
              <a:t>تمثل الموارد المحددة؛</a:t>
            </a:r>
            <a:endParaRPr lang="en-US" sz="6400" dirty="0">
              <a:latin typeface="Calibri"/>
              <a:ea typeface="Calibri"/>
              <a:cs typeface="Arial"/>
            </a:endParaRPr>
          </a:p>
          <a:p>
            <a:pPr algn="just" rtl="1">
              <a:lnSpc>
                <a:spcPct val="115000"/>
              </a:lnSpc>
            </a:pPr>
            <a:r>
              <a:rPr lang="en-US" sz="6400" dirty="0" err="1">
                <a:latin typeface="Times New Roman"/>
                <a:ea typeface="Calibri"/>
                <a:cs typeface="Arial"/>
              </a:rPr>
              <a:t>aij</a:t>
            </a:r>
            <a:r>
              <a:rPr lang="en-US" sz="6400" dirty="0">
                <a:latin typeface="Times New Roman"/>
                <a:ea typeface="Calibri"/>
                <a:cs typeface="Arial"/>
              </a:rPr>
              <a:t> : </a:t>
            </a:r>
            <a:r>
              <a:rPr lang="ar-SA" sz="6400" dirty="0">
                <a:latin typeface="Calibri"/>
                <a:ea typeface="Calibri"/>
                <a:cs typeface="Times New Roman"/>
              </a:rPr>
              <a:t>كمية الموارد المحددة من النوع</a:t>
            </a:r>
            <a:r>
              <a:rPr lang="en-US" sz="6400" dirty="0">
                <a:latin typeface="Times New Roman"/>
                <a:ea typeface="Calibri"/>
                <a:cs typeface="Arial"/>
              </a:rPr>
              <a:t> </a:t>
            </a:r>
            <a:r>
              <a:rPr lang="en-US" sz="6400" dirty="0" err="1">
                <a:latin typeface="Times New Roman"/>
                <a:ea typeface="Calibri"/>
                <a:cs typeface="Arial"/>
              </a:rPr>
              <a:t>i</a:t>
            </a:r>
            <a:r>
              <a:rPr lang="en-US" sz="6400" dirty="0">
                <a:latin typeface="Times New Roman"/>
                <a:ea typeface="Calibri"/>
                <a:cs typeface="Arial"/>
              </a:rPr>
              <a:t> </a:t>
            </a:r>
            <a:r>
              <a:rPr lang="ar-SA" sz="6400" dirty="0">
                <a:latin typeface="Calibri"/>
                <a:ea typeface="Calibri"/>
                <a:cs typeface="Times New Roman"/>
              </a:rPr>
              <a:t>لإنتاج وحدة واحدة من المنتج</a:t>
            </a:r>
            <a:r>
              <a:rPr lang="en-US" sz="6400" dirty="0">
                <a:latin typeface="Times New Roman"/>
                <a:ea typeface="Calibri"/>
                <a:cs typeface="Arial"/>
              </a:rPr>
              <a:t> j </a:t>
            </a:r>
            <a:r>
              <a:rPr lang="ar-SA" sz="6400" dirty="0">
                <a:latin typeface="Calibri"/>
                <a:ea typeface="Calibri"/>
                <a:cs typeface="Times New Roman"/>
              </a:rPr>
              <a:t>؛</a:t>
            </a:r>
            <a:endParaRPr lang="en-US" sz="6400" dirty="0">
              <a:latin typeface="Calibri"/>
              <a:ea typeface="Calibri"/>
              <a:cs typeface="Arial"/>
            </a:endParaRPr>
          </a:p>
          <a:p>
            <a:pPr algn="just" rtl="1">
              <a:lnSpc>
                <a:spcPct val="115000"/>
              </a:lnSpc>
            </a:pPr>
            <a:r>
              <a:rPr lang="en-US" sz="6400" dirty="0" err="1">
                <a:latin typeface="Times New Roman"/>
                <a:ea typeface="Calibri"/>
                <a:cs typeface="Arial"/>
              </a:rPr>
              <a:t>Cj</a:t>
            </a:r>
            <a:r>
              <a:rPr lang="en-US" sz="6400" dirty="0">
                <a:latin typeface="Times New Roman"/>
                <a:ea typeface="Calibri"/>
                <a:cs typeface="Arial"/>
              </a:rPr>
              <a:t> :  </a:t>
            </a:r>
            <a:r>
              <a:rPr lang="ar-SA" sz="6400" dirty="0">
                <a:latin typeface="Times New Roman"/>
                <a:ea typeface="Calibri"/>
              </a:rPr>
              <a:t>تمثل</a:t>
            </a:r>
            <a:r>
              <a:rPr lang="ar-SA" sz="6400" dirty="0">
                <a:latin typeface="Calibri"/>
                <a:ea typeface="Calibri"/>
                <a:cs typeface="Times New Roman"/>
              </a:rPr>
              <a:t> الربح أو الكلفة نتيجة تخصيص الموارد</a:t>
            </a:r>
            <a:r>
              <a:rPr lang="en-US" sz="6400" dirty="0">
                <a:latin typeface="Times New Roman"/>
                <a:ea typeface="Calibri"/>
                <a:cs typeface="Arial"/>
              </a:rPr>
              <a:t> </a:t>
            </a:r>
            <a:r>
              <a:rPr lang="en-US" sz="6400" dirty="0" err="1">
                <a:latin typeface="Times New Roman"/>
                <a:ea typeface="Calibri"/>
                <a:cs typeface="Arial"/>
              </a:rPr>
              <a:t>i</a:t>
            </a:r>
            <a:r>
              <a:rPr lang="en-US" sz="6400" dirty="0">
                <a:latin typeface="Times New Roman"/>
                <a:ea typeface="Calibri"/>
                <a:cs typeface="Arial"/>
              </a:rPr>
              <a:t> </a:t>
            </a:r>
            <a:r>
              <a:rPr lang="ar-SA" sz="6400" dirty="0">
                <a:latin typeface="Calibri"/>
                <a:ea typeface="Calibri"/>
                <a:cs typeface="Times New Roman"/>
              </a:rPr>
              <a:t>لإنتاج وحدة واحدة من المنتج</a:t>
            </a:r>
            <a:r>
              <a:rPr lang="en-US" sz="6400" dirty="0">
                <a:latin typeface="Times New Roman"/>
                <a:ea typeface="Calibri"/>
                <a:cs typeface="Arial"/>
              </a:rPr>
              <a:t> j.</a:t>
            </a:r>
            <a:endParaRPr lang="en-US" sz="6400" dirty="0">
              <a:latin typeface="Calibri"/>
              <a:ea typeface="Calibri"/>
              <a:cs typeface="Arial"/>
            </a:endParaRPr>
          </a:p>
          <a:p>
            <a:pPr algn="just" rtl="1">
              <a:lnSpc>
                <a:spcPct val="115000"/>
              </a:lnSpc>
            </a:pPr>
            <a:r>
              <a:rPr lang="ar-SA" sz="6400" dirty="0">
                <a:latin typeface="Calibri"/>
                <a:ea typeface="Calibri"/>
                <a:cs typeface="Times New Roman"/>
              </a:rPr>
              <a:t>قبل البدء باستخدام أي طريقة من طرق الحل للوصول إلى الحل الأمثل، يجب أن تكون المشكلة بأحد</a:t>
            </a:r>
            <a:endParaRPr lang="en-US" sz="6400" dirty="0">
              <a:latin typeface="Calibri"/>
              <a:ea typeface="Calibri"/>
              <a:cs typeface="Arial"/>
            </a:endParaRPr>
          </a:p>
          <a:p>
            <a:pPr algn="just" rtl="1">
              <a:lnSpc>
                <a:spcPct val="115000"/>
              </a:lnSpc>
            </a:pPr>
            <a:r>
              <a:rPr lang="ar-SA" sz="6400" dirty="0">
                <a:latin typeface="Calibri"/>
                <a:ea typeface="Calibri"/>
                <a:cs typeface="Times New Roman"/>
              </a:rPr>
              <a:t>الشكلين القانوني أو القياسي</a:t>
            </a:r>
            <a:r>
              <a:rPr lang="en-US" sz="6400" dirty="0">
                <a:latin typeface="Times New Roman"/>
                <a:ea typeface="Calibri"/>
                <a:cs typeface="Arial"/>
              </a:rPr>
              <a:t> .</a:t>
            </a:r>
            <a:endParaRPr lang="en-US" sz="6400" dirty="0">
              <a:latin typeface="Calibri"/>
              <a:ea typeface="Calibri"/>
              <a:cs typeface="Arial"/>
            </a:endParaRPr>
          </a:p>
          <a:p>
            <a:pPr lvl="0" algn="just" rtl="1">
              <a:spcAft>
                <a:spcPts val="0"/>
              </a:spcAft>
              <a:buFont typeface="+mj-lt"/>
              <a:buAutoNum type="arabicPeriod"/>
            </a:pPr>
            <a:endParaRPr lang="en-US" sz="6400" dirty="0"/>
          </a:p>
          <a:p>
            <a:endParaRPr lang="ar-IQ" sz="2000" dirty="0" smtClean="0"/>
          </a:p>
        </p:txBody>
      </p:sp>
      <p:sp>
        <p:nvSpPr>
          <p:cNvPr id="23556" name="Slide Number Placeholder 3"/>
          <p:cNvSpPr>
            <a:spLocks noGrp="1"/>
          </p:cNvSpPr>
          <p:nvPr>
            <p:ph type="sldNum" sz="quarter" idx="12"/>
          </p:nvPr>
        </p:nvSpPr>
        <p:spPr>
          <a:xfrm>
            <a:off x="8532440" y="6407944"/>
            <a:ext cx="480592" cy="365125"/>
          </a:xfrm>
          <a:noFill/>
          <a:ln>
            <a:miter lim="800000"/>
            <a:headEnd/>
            <a:tailEnd/>
          </a:ln>
        </p:spPr>
        <p:txBody>
          <a:bodyPr/>
          <a:lstStyle/>
          <a:p>
            <a:fld id="{22BB4470-F30B-4F9B-9381-F7AB8BF02B2E}" type="slidenum">
              <a:rPr lang="en-US" sz="1400" smtClean="0"/>
              <a:pPr/>
              <a:t>16</a:t>
            </a:fld>
            <a:endParaRPr lang="en-US" sz="1400" dirty="0" smtClean="0"/>
          </a:p>
        </p:txBody>
      </p:sp>
      <p:sp>
        <p:nvSpPr>
          <p:cNvPr id="23557" name="Rectangle 10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ar-IQ"/>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3"/>
          <p:cNvSpPr>
            <a:spLocks noGrp="1"/>
          </p:cNvSpPr>
          <p:nvPr>
            <p:ph type="sldNum" sz="quarter" idx="12"/>
          </p:nvPr>
        </p:nvSpPr>
        <p:spPr>
          <a:xfrm>
            <a:off x="8532440" y="6407944"/>
            <a:ext cx="480592" cy="365125"/>
          </a:xfrm>
          <a:noFill/>
          <a:ln>
            <a:miter lim="800000"/>
            <a:headEnd/>
            <a:tailEnd/>
          </a:ln>
        </p:spPr>
        <p:txBody>
          <a:bodyPr/>
          <a:lstStyle/>
          <a:p>
            <a:fld id="{CDB4EF93-D3F7-4DF2-9E3C-9F33F33865A8}" type="slidenum">
              <a:rPr lang="en-US" sz="1400" smtClean="0"/>
              <a:pPr/>
              <a:t>17</a:t>
            </a:fld>
            <a:endParaRPr lang="en-US" sz="1400" dirty="0" smtClean="0"/>
          </a:p>
        </p:txBody>
      </p:sp>
      <p:graphicFrame>
        <p:nvGraphicFramePr>
          <p:cNvPr id="3074" name="Object 1"/>
          <p:cNvGraphicFramePr>
            <a:graphicFrameLocks noChangeAspect="1"/>
          </p:cNvGraphicFramePr>
          <p:nvPr/>
        </p:nvGraphicFramePr>
        <p:xfrm>
          <a:off x="0" y="0"/>
          <a:ext cx="123825" cy="152400"/>
        </p:xfrm>
        <a:graphic>
          <a:graphicData uri="http://schemas.openxmlformats.org/presentationml/2006/ole">
            <mc:AlternateContent xmlns:mc="http://schemas.openxmlformats.org/markup-compatibility/2006">
              <mc:Choice xmlns:v="urn:schemas-microsoft-com:vml" Requires="v">
                <p:oleObj spid="_x0000_s3112" name="Equation" r:id="rId3" imgW="127000" imgH="152400" progId="Equation.DSMT4">
                  <p:embed/>
                </p:oleObj>
              </mc:Choice>
              <mc:Fallback>
                <p:oleObj name="Equation" r:id="rId3" imgW="127000" imgH="1524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3825" cy="15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p:cNvSpPr/>
          <p:nvPr/>
        </p:nvSpPr>
        <p:spPr>
          <a:xfrm>
            <a:off x="467544" y="260648"/>
            <a:ext cx="8208912" cy="6092950"/>
          </a:xfrm>
          <a:prstGeom prst="rect">
            <a:avLst/>
          </a:prstGeom>
        </p:spPr>
        <p:txBody>
          <a:bodyPr wrap="square">
            <a:spAutoFit/>
          </a:bodyPr>
          <a:lstStyle/>
          <a:p>
            <a:pPr marL="342900" lvl="0" indent="-342900" algn="just" rtl="1">
              <a:lnSpc>
                <a:spcPct val="115000"/>
              </a:lnSpc>
              <a:spcAft>
                <a:spcPts val="0"/>
              </a:spcAft>
              <a:buFont typeface="Symbol"/>
              <a:buChar char=""/>
            </a:pPr>
            <a:r>
              <a:rPr lang="ar-SA" sz="2400" b="1" dirty="0">
                <a:latin typeface="Calibri"/>
                <a:ea typeface="Calibri"/>
                <a:cs typeface="Times New Roman"/>
              </a:rPr>
              <a:t>الصيغة القانونية </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الشكل العام لنموذج البرمجة الخطية يتم وصفه في الشكل القانوني كالآتي</a:t>
            </a:r>
            <a:r>
              <a:rPr lang="en-US" sz="1600" dirty="0">
                <a:latin typeface="Times New Roman"/>
                <a:ea typeface="Calibri"/>
                <a:cs typeface="Arial"/>
              </a:rPr>
              <a:t> :</a:t>
            </a:r>
            <a:endParaRPr lang="en-US" sz="1600" dirty="0">
              <a:latin typeface="Calibri"/>
              <a:ea typeface="Calibri"/>
              <a:cs typeface="Arial"/>
            </a:endParaRPr>
          </a:p>
          <a:p>
            <a:pPr marL="342900" lvl="0" indent="-342900" algn="just" rtl="1">
              <a:lnSpc>
                <a:spcPct val="115000"/>
              </a:lnSpc>
              <a:spcAft>
                <a:spcPts val="0"/>
              </a:spcAft>
              <a:buFont typeface="Symbol"/>
              <a:buChar char=""/>
            </a:pPr>
            <a:r>
              <a:rPr lang="ar-SA" sz="1600" dirty="0">
                <a:latin typeface="Calibri"/>
                <a:ea typeface="Calibri"/>
                <a:cs typeface="Times New Roman"/>
              </a:rPr>
              <a:t>دالة الهدف من نوع</a:t>
            </a:r>
            <a:r>
              <a:rPr lang="en-US" sz="1600" dirty="0">
                <a:latin typeface="Times New Roman"/>
                <a:ea typeface="Calibri"/>
                <a:cs typeface="Arial"/>
              </a:rPr>
              <a:t> max </a:t>
            </a:r>
            <a:r>
              <a:rPr lang="ar-SA" sz="1600" dirty="0">
                <a:latin typeface="Calibri"/>
                <a:ea typeface="Calibri"/>
                <a:cs typeface="Times New Roman"/>
              </a:rPr>
              <a:t>فقط</a:t>
            </a:r>
            <a:endParaRPr lang="en-US" sz="1600" dirty="0">
              <a:latin typeface="Calibri"/>
              <a:ea typeface="Calibri"/>
              <a:cs typeface="Arial"/>
            </a:endParaRPr>
          </a:p>
          <a:p>
            <a:pPr marL="342900" lvl="0" indent="-342900" algn="just" rtl="1">
              <a:lnSpc>
                <a:spcPct val="115000"/>
              </a:lnSpc>
              <a:spcAft>
                <a:spcPts val="0"/>
              </a:spcAft>
              <a:buFont typeface="Symbol"/>
              <a:buChar char=""/>
            </a:pPr>
            <a:r>
              <a:rPr lang="ar-SA" sz="1600" dirty="0">
                <a:latin typeface="Calibri"/>
                <a:ea typeface="Calibri"/>
                <a:cs typeface="Times New Roman"/>
              </a:rPr>
              <a:t>جميع القيود من نوع اصغر أو يساوي</a:t>
            </a:r>
            <a:endParaRPr lang="en-US" sz="1600" dirty="0">
              <a:latin typeface="Calibri"/>
              <a:ea typeface="Calibri"/>
              <a:cs typeface="Arial"/>
            </a:endParaRPr>
          </a:p>
          <a:p>
            <a:pPr marL="342900" lvl="0" indent="-342900" algn="just" rtl="1">
              <a:lnSpc>
                <a:spcPct val="115000"/>
              </a:lnSpc>
              <a:spcAft>
                <a:spcPts val="1000"/>
              </a:spcAft>
              <a:buFont typeface="Symbol"/>
              <a:buChar char=""/>
            </a:pPr>
            <a:r>
              <a:rPr lang="ar-SA" sz="1600" dirty="0">
                <a:latin typeface="Calibri"/>
                <a:ea typeface="Calibri"/>
                <a:cs typeface="Times New Roman"/>
              </a:rPr>
              <a:t>جميع متغيرات القرار موجبة</a:t>
            </a:r>
            <a:endParaRPr lang="en-US" sz="1600" dirty="0">
              <a:latin typeface="Calibri"/>
              <a:ea typeface="Calibri"/>
              <a:cs typeface="Arial"/>
            </a:endParaRPr>
          </a:p>
          <a:p>
            <a:pPr marL="342900" lvl="0" indent="-342900" algn="just" rtl="1">
              <a:lnSpc>
                <a:spcPct val="115000"/>
              </a:lnSpc>
              <a:spcAft>
                <a:spcPts val="0"/>
              </a:spcAft>
              <a:buFont typeface="Symbol"/>
              <a:buChar char=""/>
            </a:pPr>
            <a:r>
              <a:rPr lang="ar-SA" sz="2400" b="1" dirty="0">
                <a:latin typeface="Calibri"/>
                <a:ea typeface="Calibri"/>
                <a:cs typeface="Times New Roman"/>
              </a:rPr>
              <a:t>الصيغة القياسية </a:t>
            </a:r>
            <a:endParaRPr lang="en-US" sz="24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تعتبر هذه الصيغة أفضل من السابقة لأنها تستخدم في الطريقة العامة المعتمدة في تحليل البرامج</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الخطية</a:t>
            </a:r>
            <a:r>
              <a:rPr lang="en-US" sz="1600" dirty="0">
                <a:latin typeface="Times New Roman"/>
                <a:ea typeface="Calibri"/>
                <a:cs typeface="Arial"/>
              </a:rPr>
              <a:t> )</a:t>
            </a:r>
            <a:r>
              <a:rPr lang="ar-SA" sz="1600" dirty="0">
                <a:latin typeface="Calibri"/>
                <a:ea typeface="Calibri"/>
                <a:cs typeface="Times New Roman"/>
              </a:rPr>
              <a:t>سامبلكس</a:t>
            </a:r>
            <a:r>
              <a:rPr lang="en-US" sz="1600" dirty="0">
                <a:latin typeface="Times New Roman"/>
                <a:ea typeface="Calibri"/>
                <a:cs typeface="Arial"/>
              </a:rPr>
              <a:t>(</a:t>
            </a:r>
            <a:r>
              <a:rPr lang="ar-SA" sz="1600" dirty="0">
                <a:latin typeface="Calibri"/>
                <a:ea typeface="Calibri"/>
                <a:cs typeface="Times New Roman"/>
              </a:rPr>
              <a:t>، وأهم خصائص هذه الصيغة</a:t>
            </a:r>
            <a:r>
              <a:rPr lang="en-US" sz="1600" dirty="0">
                <a:latin typeface="Times New Roman"/>
                <a:ea typeface="Calibri"/>
                <a:cs typeface="Arial"/>
              </a:rPr>
              <a:t> :</a:t>
            </a:r>
            <a:endParaRPr lang="en-US" sz="1600" dirty="0">
              <a:latin typeface="Calibri"/>
              <a:ea typeface="Calibri"/>
              <a:cs typeface="Arial"/>
            </a:endParaRPr>
          </a:p>
          <a:p>
            <a:pPr marL="342900" lvl="0" indent="-342900" algn="just" rtl="1">
              <a:lnSpc>
                <a:spcPct val="115000"/>
              </a:lnSpc>
              <a:spcAft>
                <a:spcPts val="0"/>
              </a:spcAft>
              <a:buFont typeface="Symbol"/>
              <a:buChar char=""/>
            </a:pPr>
            <a:r>
              <a:rPr lang="ar-SA" sz="1600" dirty="0">
                <a:latin typeface="Calibri"/>
                <a:ea typeface="Calibri"/>
                <a:cs typeface="Times New Roman"/>
              </a:rPr>
              <a:t>دالة الهدف من نوع</a:t>
            </a:r>
            <a:r>
              <a:rPr lang="en-US" sz="1600" dirty="0">
                <a:latin typeface="Times New Roman"/>
                <a:ea typeface="Calibri"/>
                <a:cs typeface="Arial"/>
              </a:rPr>
              <a:t> Max </a:t>
            </a:r>
            <a:r>
              <a:rPr lang="ar-SA" sz="1600" dirty="0">
                <a:latin typeface="Calibri"/>
                <a:ea typeface="Calibri"/>
                <a:cs typeface="Times New Roman"/>
              </a:rPr>
              <a:t>أو</a:t>
            </a:r>
            <a:r>
              <a:rPr lang="en-US" sz="1600" dirty="0">
                <a:latin typeface="Times New Roman"/>
                <a:ea typeface="Calibri"/>
                <a:cs typeface="Arial"/>
              </a:rPr>
              <a:t> Min </a:t>
            </a:r>
            <a:endParaRPr lang="en-US" sz="1600" dirty="0">
              <a:latin typeface="Calibri"/>
              <a:ea typeface="Calibri"/>
              <a:cs typeface="Arial"/>
            </a:endParaRPr>
          </a:p>
          <a:p>
            <a:pPr marL="342900" lvl="0" indent="-342900" algn="just" rtl="1">
              <a:lnSpc>
                <a:spcPct val="115000"/>
              </a:lnSpc>
              <a:spcAft>
                <a:spcPts val="0"/>
              </a:spcAft>
              <a:buFont typeface="Symbol"/>
              <a:buChar char=""/>
            </a:pPr>
            <a:r>
              <a:rPr lang="ar-SA" sz="1600" dirty="0">
                <a:latin typeface="Calibri"/>
                <a:ea typeface="Calibri"/>
                <a:cs typeface="Times New Roman"/>
              </a:rPr>
              <a:t>الجانب الأيمن للقيود كمية موجبة</a:t>
            </a:r>
            <a:r>
              <a:rPr lang="en-US" sz="1600" dirty="0">
                <a:latin typeface="Times New Roman"/>
                <a:ea typeface="Calibri"/>
                <a:cs typeface="Arial"/>
              </a:rPr>
              <a:t> bi ≥ 0 </a:t>
            </a:r>
            <a:endParaRPr lang="en-US" sz="1600" dirty="0">
              <a:latin typeface="Calibri"/>
              <a:ea typeface="Calibri"/>
              <a:cs typeface="Arial"/>
            </a:endParaRPr>
          </a:p>
          <a:p>
            <a:pPr marL="342900" lvl="0" indent="-342900" algn="just" rtl="1">
              <a:lnSpc>
                <a:spcPct val="115000"/>
              </a:lnSpc>
              <a:spcAft>
                <a:spcPts val="0"/>
              </a:spcAft>
              <a:buFont typeface="Symbol"/>
              <a:buChar char=""/>
            </a:pPr>
            <a:r>
              <a:rPr lang="ar-SA" sz="1600" dirty="0">
                <a:latin typeface="Calibri"/>
                <a:ea typeface="Calibri"/>
                <a:cs typeface="Times New Roman"/>
              </a:rPr>
              <a:t>جميع القيود يعبر عنها بمعادلات ما عدا قيود عدم السالبية؛</a:t>
            </a:r>
            <a:endParaRPr lang="en-US" sz="1600" dirty="0">
              <a:latin typeface="Calibri"/>
              <a:ea typeface="Calibri"/>
              <a:cs typeface="Arial"/>
            </a:endParaRPr>
          </a:p>
          <a:p>
            <a:pPr marL="342900" lvl="0" indent="-342900" algn="just" rtl="1">
              <a:lnSpc>
                <a:spcPct val="115000"/>
              </a:lnSpc>
              <a:spcAft>
                <a:spcPts val="0"/>
              </a:spcAft>
              <a:buFont typeface="Symbol"/>
              <a:buChar char=""/>
            </a:pPr>
            <a:r>
              <a:rPr lang="ar-SA" sz="1600" dirty="0">
                <a:latin typeface="Calibri"/>
                <a:ea typeface="Calibri"/>
                <a:cs typeface="Times New Roman"/>
              </a:rPr>
              <a:t>جميع المتغيرات تكون موجبة</a:t>
            </a:r>
            <a:r>
              <a:rPr lang="en-US" sz="1600" dirty="0">
                <a:latin typeface="Times New Roman"/>
                <a:ea typeface="Calibri"/>
                <a:cs typeface="Arial"/>
              </a:rPr>
              <a:t> </a:t>
            </a:r>
            <a:r>
              <a:rPr lang="en-US" sz="1600" dirty="0" err="1">
                <a:latin typeface="Times New Roman"/>
                <a:ea typeface="Calibri"/>
                <a:cs typeface="Arial"/>
              </a:rPr>
              <a:t>Xj</a:t>
            </a:r>
            <a:r>
              <a:rPr lang="en-US" sz="1600" dirty="0">
                <a:latin typeface="Times New Roman"/>
                <a:ea typeface="Calibri"/>
                <a:cs typeface="Arial"/>
              </a:rPr>
              <a:t> ≥ 0.</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في هذا الشكل يجب تغيير جميع القيود التي تكون على شكل متباينات إلى قيود على شكل معادلات</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مساواة، وذلك بجمع أو طرح متغير غير سالب من الجهة اليسرى لجميع القيود كما يلي</a:t>
            </a:r>
            <a:r>
              <a:rPr lang="en-US" sz="1600" dirty="0">
                <a:latin typeface="Times New Roman"/>
                <a:ea typeface="Calibri"/>
                <a:cs typeface="Arial"/>
              </a:rPr>
              <a:t> :</a:t>
            </a:r>
            <a:endParaRPr lang="en-US" sz="1600" dirty="0">
              <a:latin typeface="Calibri"/>
              <a:ea typeface="Calibri"/>
              <a:cs typeface="Arial"/>
            </a:endParaRPr>
          </a:p>
          <a:p>
            <a:pPr marL="342900" lvl="0" indent="-342900" algn="just" rtl="1">
              <a:lnSpc>
                <a:spcPct val="115000"/>
              </a:lnSpc>
              <a:spcAft>
                <a:spcPts val="0"/>
              </a:spcAft>
              <a:buFont typeface="+mj-lt"/>
              <a:buAutoNum type="arabicPeriod"/>
            </a:pPr>
            <a:r>
              <a:rPr lang="ar-SA" sz="1600" dirty="0">
                <a:latin typeface="Calibri"/>
                <a:ea typeface="Calibri"/>
                <a:cs typeface="Times New Roman"/>
              </a:rPr>
              <a:t>إذا كان القيد من نوع</a:t>
            </a:r>
            <a:r>
              <a:rPr lang="en-US" sz="1600" dirty="0">
                <a:latin typeface="Times New Roman"/>
                <a:ea typeface="Calibri"/>
                <a:cs typeface="Arial"/>
              </a:rPr>
              <a:t>≤ ) </a:t>
            </a:r>
            <a:r>
              <a:rPr lang="ar-SA" sz="1600" dirty="0">
                <a:latin typeface="Calibri"/>
                <a:ea typeface="Calibri"/>
                <a:cs typeface="Times New Roman"/>
              </a:rPr>
              <a:t>) أصغر أو يساوي، يتم إضافة المتغير الموجب إلى الجانب الأيسر من القيد</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ويسمى بالمتغير الراكد، وهو يمثل النقص في الجانب الأيسر للقيد مقارنة بما هو متوفر للجانب الأيمن؛</a:t>
            </a:r>
            <a:endParaRPr lang="en-US" sz="1600" dirty="0">
              <a:latin typeface="Calibri"/>
              <a:ea typeface="Calibri"/>
              <a:cs typeface="Arial"/>
            </a:endParaRPr>
          </a:p>
          <a:p>
            <a:pPr marL="342900" lvl="0" indent="-342900" algn="just" rtl="1">
              <a:lnSpc>
                <a:spcPct val="115000"/>
              </a:lnSpc>
              <a:spcAft>
                <a:spcPts val="0"/>
              </a:spcAft>
              <a:buFont typeface="+mj-lt"/>
              <a:buAutoNum type="arabicPeriod"/>
            </a:pPr>
            <a:r>
              <a:rPr lang="ar-SA" sz="1600" dirty="0">
                <a:latin typeface="Calibri"/>
                <a:ea typeface="Calibri"/>
                <a:cs typeface="Times New Roman"/>
              </a:rPr>
              <a:t>إذا كان القيد من نوع</a:t>
            </a:r>
            <a:r>
              <a:rPr lang="en-US" sz="1600" dirty="0">
                <a:latin typeface="Times New Roman"/>
                <a:ea typeface="Calibri"/>
                <a:cs typeface="Arial"/>
              </a:rPr>
              <a:t>≥ ) </a:t>
            </a:r>
            <a:r>
              <a:rPr lang="ar-SA" sz="1600" dirty="0">
                <a:latin typeface="Calibri"/>
                <a:ea typeface="Calibri"/>
                <a:cs typeface="Times New Roman"/>
              </a:rPr>
              <a:t>) أكبر أو يساوي يتم طرح المتغير الموجب من الجانب الأيسر ويسمى بالمتغير</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الفائض، وهو يمثل الزيادة في الجانب الأيسر على الجانب الأيمن</a:t>
            </a:r>
            <a:r>
              <a:rPr lang="en-US" sz="1600" dirty="0">
                <a:latin typeface="Times New Roman"/>
                <a:ea typeface="Calibri"/>
                <a:cs typeface="Arial"/>
              </a:rPr>
              <a:t>.</a:t>
            </a:r>
            <a:endParaRPr lang="en-US" sz="1600" dirty="0">
              <a:latin typeface="Calibri"/>
              <a:ea typeface="Calibri"/>
              <a:cs typeface="Arial"/>
            </a:endParaRPr>
          </a:p>
          <a:p>
            <a:pPr algn="just" rtl="1">
              <a:spcAft>
                <a:spcPts val="0"/>
              </a:spcAft>
            </a:pPr>
            <a:r>
              <a:rPr lang="ar-IQ" sz="1600" b="1" dirty="0">
                <a:latin typeface="Calibri"/>
                <a:ea typeface="Arial Unicode MS"/>
                <a:cs typeface="Times New Roman"/>
              </a:rPr>
              <a:t> </a:t>
            </a:r>
            <a:endParaRPr lang="en-US" sz="1600" dirty="0">
              <a:latin typeface="Calibri"/>
              <a:ea typeface="Calibri"/>
              <a:cs typeface="Arial"/>
            </a:endParaRPr>
          </a:p>
          <a:p>
            <a:pPr algn="just" rtl="1">
              <a:spcAft>
                <a:spcPts val="0"/>
              </a:spcAft>
            </a:pPr>
            <a:r>
              <a:rPr lang="ar-IQ" sz="1600" b="1" dirty="0">
                <a:latin typeface="Calibri"/>
                <a:ea typeface="Arial Unicode MS"/>
                <a:cs typeface="Times New Roman"/>
              </a:rPr>
              <a:t> </a:t>
            </a:r>
            <a:endParaRPr lang="en-US" sz="1600" dirty="0">
              <a:effectLst/>
              <a:latin typeface="Calibri"/>
              <a:ea typeface="Calibri"/>
              <a:cs typeface="Arial"/>
            </a:endParaRPr>
          </a:p>
        </p:txBody>
      </p:sp>
    </p:spTree>
  </p:cSld>
  <p:clrMapOvr>
    <a:masterClrMapping/>
  </p:clrMapOvr>
  <p:transition>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11560" y="332656"/>
            <a:ext cx="8229600" cy="5760640"/>
          </a:xfrm>
        </p:spPr>
        <p:txBody>
          <a:bodyPr>
            <a:normAutofit/>
          </a:bodyPr>
          <a:lstStyle/>
          <a:p>
            <a:pPr marL="0" lvl="0" indent="0" algn="ctr" fontAlgn="base">
              <a:spcBef>
                <a:spcPct val="0"/>
              </a:spcBef>
              <a:spcAft>
                <a:spcPct val="0"/>
              </a:spcAft>
              <a:buClrTx/>
              <a:buSzTx/>
              <a:buNone/>
            </a:pPr>
            <a:r>
              <a:rPr lang="ar-EG" sz="2400" b="1" dirty="0">
                <a:solidFill>
                  <a:srgbClr val="7D3C4A">
                    <a:lumMod val="50000"/>
                  </a:srgbClr>
                </a:solidFill>
                <a:latin typeface="David" pitchFamily="34" charset="-79"/>
                <a:cs typeface="Arial" pitchFamily="34" charset="0"/>
              </a:rPr>
              <a:t>مادة البرمجه الخطيه </a:t>
            </a:r>
            <a:br>
              <a:rPr lang="ar-EG" sz="2400" b="1" dirty="0">
                <a:solidFill>
                  <a:srgbClr val="7D3C4A">
                    <a:lumMod val="50000"/>
                  </a:srgbClr>
                </a:solidFill>
                <a:latin typeface="David" pitchFamily="34" charset="-79"/>
                <a:cs typeface="Arial" pitchFamily="34" charset="0"/>
              </a:rPr>
            </a:br>
            <a:r>
              <a:rPr lang="ar-EG" sz="2400" b="1" dirty="0">
                <a:solidFill>
                  <a:srgbClr val="7D3C4A">
                    <a:lumMod val="50000"/>
                  </a:srgbClr>
                </a:solidFill>
                <a:latin typeface="David" pitchFamily="34" charset="-79"/>
                <a:cs typeface="Arial" pitchFamily="34" charset="0"/>
              </a:rPr>
              <a:t>المحاضرة </a:t>
            </a:r>
            <a:r>
              <a:rPr lang="ar-EG" sz="2400" b="1" dirty="0" smtClean="0">
                <a:solidFill>
                  <a:srgbClr val="7D3C4A">
                    <a:lumMod val="50000"/>
                  </a:srgbClr>
                </a:solidFill>
                <a:latin typeface="David" pitchFamily="34" charset="-79"/>
                <a:cs typeface="Arial" pitchFamily="34" charset="0"/>
              </a:rPr>
              <a:t>الثالثه</a:t>
            </a:r>
            <a:endParaRPr lang="en-US" sz="1800" dirty="0">
              <a:solidFill>
                <a:prstClr val="black"/>
              </a:solidFill>
              <a:latin typeface="Arial" pitchFamily="34" charset="0"/>
              <a:cs typeface="Arial" pitchFamily="34" charset="0"/>
            </a:endParaRPr>
          </a:p>
          <a:p>
            <a:pPr algn="ctr">
              <a:buFontTx/>
              <a:buNone/>
            </a:pPr>
            <a:r>
              <a:rPr lang="ar-EG" sz="2800" b="1" dirty="0" smtClean="0"/>
              <a:t>امثله عن البرمجه الخطيه</a:t>
            </a:r>
            <a:endParaRPr lang="ar-IQ" sz="2800" b="1" dirty="0" smtClean="0"/>
          </a:p>
        </p:txBody>
      </p:sp>
      <p:sp>
        <p:nvSpPr>
          <p:cNvPr id="4100" name="Slide Number Placeholder 3"/>
          <p:cNvSpPr>
            <a:spLocks noGrp="1"/>
          </p:cNvSpPr>
          <p:nvPr>
            <p:ph type="sldNum" sz="quarter" idx="12"/>
          </p:nvPr>
        </p:nvSpPr>
        <p:spPr>
          <a:xfrm>
            <a:off x="8532440" y="6237312"/>
            <a:ext cx="504056" cy="365125"/>
          </a:xfrm>
          <a:noFill/>
          <a:ln>
            <a:miter lim="800000"/>
            <a:headEnd/>
            <a:tailEnd/>
          </a:ln>
        </p:spPr>
        <p:txBody>
          <a:bodyPr/>
          <a:lstStyle/>
          <a:p>
            <a:fld id="{D63274B5-C079-4F94-9B23-148003E019B0}" type="slidenum">
              <a:rPr lang="en-US" sz="1400" smtClean="0"/>
              <a:pPr/>
              <a:t>18</a:t>
            </a:fld>
            <a:endParaRPr lang="en-US" sz="1400" dirty="0" smtClean="0"/>
          </a:p>
        </p:txBody>
      </p:sp>
      <p:sp>
        <p:nvSpPr>
          <p:cNvPr id="410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IQ"/>
          </a:p>
        </p:txBody>
      </p:sp>
      <p:sp>
        <p:nvSpPr>
          <p:cNvPr id="2" name="Rectangle 1"/>
          <p:cNvSpPr/>
          <p:nvPr/>
        </p:nvSpPr>
        <p:spPr>
          <a:xfrm>
            <a:off x="1535138" y="1960725"/>
            <a:ext cx="6552728" cy="1200329"/>
          </a:xfrm>
          <a:prstGeom prst="rect">
            <a:avLst/>
          </a:prstGeom>
        </p:spPr>
        <p:txBody>
          <a:bodyPr wrap="square">
            <a:spAutoFit/>
          </a:bodyPr>
          <a:lstStyle/>
          <a:p>
            <a:pPr lvl="0" algn="ctr" rtl="1">
              <a:defRPr/>
            </a:pPr>
            <a:r>
              <a:rPr lang="ar-EG" sz="3600" b="1" dirty="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rPr>
              <a:t>لطلبة كلية التربية الاساسيه / قسم الرياضيات/ المرحلة الرابعه</a:t>
            </a:r>
            <a:endParaRPr lang="ar-IQ" sz="3600" b="1" dirty="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3" name="Rectangle 2"/>
          <p:cNvSpPr/>
          <p:nvPr/>
        </p:nvSpPr>
        <p:spPr>
          <a:xfrm>
            <a:off x="2538028" y="3752166"/>
            <a:ext cx="4572000" cy="2226250"/>
          </a:xfrm>
          <a:prstGeom prst="rect">
            <a:avLst/>
          </a:prstGeom>
        </p:spPr>
        <p:txBody>
          <a:bodyPr>
            <a:spAutoFit/>
          </a:bodyPr>
          <a:lstStyle/>
          <a:p>
            <a:pPr marR="64008" lvl="0" algn="ctr" fontAlgn="auto">
              <a:spcBef>
                <a:spcPts val="400"/>
              </a:spcBef>
              <a:spcAft>
                <a:spcPts val="0"/>
              </a:spcAft>
              <a:buClr>
                <a:srgbClr val="2DA2BF"/>
              </a:buClr>
              <a:buSzPct val="68000"/>
            </a:pPr>
            <a:r>
              <a:rPr lang="ar-EG" sz="4400" b="1" dirty="0" smtClean="0">
                <a:solidFill>
                  <a:srgbClr val="FF0000"/>
                </a:solidFill>
                <a:latin typeface="Elephant" pitchFamily="18" charset="0"/>
                <a:cs typeface="Aharoni" pitchFamily="2" charset="-79"/>
              </a:rPr>
              <a:t>اعداد</a:t>
            </a:r>
          </a:p>
          <a:p>
            <a:pPr marR="64008" lvl="0" algn="ctr" fontAlgn="auto">
              <a:spcBef>
                <a:spcPts val="400"/>
              </a:spcBef>
              <a:spcAft>
                <a:spcPts val="0"/>
              </a:spcAft>
              <a:buClr>
                <a:srgbClr val="2DA2BF"/>
              </a:buClr>
              <a:buSzPct val="68000"/>
            </a:pPr>
            <a:r>
              <a:rPr lang="ar-EG" sz="4400" b="1" dirty="0" smtClean="0">
                <a:solidFill>
                  <a:srgbClr val="FF0000"/>
                </a:solidFill>
                <a:latin typeface="Elephant" pitchFamily="18" charset="0"/>
                <a:cs typeface="Aharoni" pitchFamily="2" charset="-79"/>
              </a:rPr>
              <a:t>المدرس </a:t>
            </a:r>
            <a:r>
              <a:rPr lang="ar-EG" sz="4400" b="1" dirty="0">
                <a:solidFill>
                  <a:srgbClr val="FF0000"/>
                </a:solidFill>
                <a:latin typeface="Elephant" pitchFamily="18" charset="0"/>
                <a:cs typeface="Aharoni" pitchFamily="2" charset="-79"/>
              </a:rPr>
              <a:t>المساعد</a:t>
            </a:r>
          </a:p>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فاتن عبد الرحمن حميد</a:t>
            </a:r>
            <a:endParaRPr lang="en-US" sz="4400" b="1" dirty="0">
              <a:solidFill>
                <a:srgbClr val="FF0000"/>
              </a:solidFill>
              <a:latin typeface="Elephant" pitchFamily="18" charset="0"/>
              <a:cs typeface="Aharoni" pitchFamily="2" charset="-79"/>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Slide Number Placeholder 3"/>
          <p:cNvSpPr>
            <a:spLocks noGrp="1"/>
          </p:cNvSpPr>
          <p:nvPr>
            <p:ph type="sldNum" sz="quarter" idx="12"/>
          </p:nvPr>
        </p:nvSpPr>
        <p:spPr>
          <a:xfrm>
            <a:off x="8460432" y="6237312"/>
            <a:ext cx="470912" cy="365125"/>
          </a:xfrm>
          <a:noFill/>
          <a:ln>
            <a:miter lim="800000"/>
            <a:headEnd/>
            <a:tailEnd/>
          </a:ln>
        </p:spPr>
        <p:txBody>
          <a:bodyPr/>
          <a:lstStyle/>
          <a:p>
            <a:fld id="{E55661BC-F991-459F-9AF4-A3FFBAC97B41}" type="slidenum">
              <a:rPr lang="en-US" sz="1400" smtClean="0"/>
              <a:pPr/>
              <a:t>19</a:t>
            </a:fld>
            <a:endParaRPr lang="en-US" sz="1400" dirty="0" smtClean="0"/>
          </a:p>
        </p:txBody>
      </p:sp>
      <p:sp>
        <p:nvSpPr>
          <p:cNvPr id="7" name="Rectangle 6"/>
          <p:cNvSpPr/>
          <p:nvPr/>
        </p:nvSpPr>
        <p:spPr>
          <a:xfrm>
            <a:off x="755576" y="332656"/>
            <a:ext cx="7848872" cy="6215163"/>
          </a:xfrm>
          <a:prstGeom prst="rect">
            <a:avLst/>
          </a:prstGeom>
        </p:spPr>
        <p:txBody>
          <a:bodyPr wrap="square">
            <a:spAutoFit/>
          </a:bodyPr>
          <a:lstStyle/>
          <a:p>
            <a:pPr algn="just" rtl="1">
              <a:lnSpc>
                <a:spcPct val="115000"/>
              </a:lnSpc>
              <a:spcAft>
                <a:spcPts val="0"/>
              </a:spcAft>
            </a:pPr>
            <a:r>
              <a:rPr lang="ar-SA" sz="2000" b="1" dirty="0">
                <a:latin typeface="Calibri"/>
                <a:ea typeface="Calibri"/>
                <a:cs typeface="Times New Roman"/>
              </a:rPr>
              <a:t>مثال</a:t>
            </a:r>
            <a:endParaRPr lang="en-US" sz="2000" dirty="0">
              <a:latin typeface="Calibri"/>
              <a:ea typeface="Calibri"/>
              <a:cs typeface="Arial"/>
            </a:endParaRPr>
          </a:p>
          <a:p>
            <a:pPr algn="just" rtl="1">
              <a:lnSpc>
                <a:spcPct val="115000"/>
              </a:lnSpc>
              <a:spcAft>
                <a:spcPts val="0"/>
              </a:spcAft>
            </a:pPr>
            <a:r>
              <a:rPr lang="ar-SA" sz="2000" dirty="0">
                <a:latin typeface="Calibri"/>
                <a:ea typeface="Calibri"/>
                <a:cs typeface="Times New Roman"/>
              </a:rPr>
              <a:t>تقوم شركة أثاث بتصنيع عدة منتجات من الأخشاب، يتمثل أهمها في الكراسي والطاولات، حيث يبلغ</a:t>
            </a:r>
            <a:endParaRPr lang="en-US" sz="2000" dirty="0">
              <a:latin typeface="Calibri"/>
              <a:ea typeface="Calibri"/>
              <a:cs typeface="Arial"/>
            </a:endParaRPr>
          </a:p>
          <a:p>
            <a:pPr algn="just" rtl="1">
              <a:lnSpc>
                <a:spcPct val="115000"/>
              </a:lnSpc>
              <a:spcAft>
                <a:spcPts val="0"/>
              </a:spcAft>
            </a:pPr>
            <a:r>
              <a:rPr lang="ar-SA" sz="2000" dirty="0">
                <a:latin typeface="Calibri"/>
                <a:ea typeface="Calibri"/>
                <a:cs typeface="Times New Roman"/>
              </a:rPr>
              <a:t>ثمن الكرسي الواحد في السوق</a:t>
            </a:r>
            <a:r>
              <a:rPr lang="en-US" sz="2000" dirty="0">
                <a:latin typeface="Times New Roman"/>
                <a:ea typeface="Calibri"/>
                <a:cs typeface="Arial"/>
              </a:rPr>
              <a:t> 10 </a:t>
            </a:r>
            <a:r>
              <a:rPr lang="ar-SA" sz="2000" dirty="0">
                <a:latin typeface="Calibri"/>
                <a:ea typeface="Calibri"/>
                <a:cs typeface="Times New Roman"/>
              </a:rPr>
              <a:t>دج، ويحتاج إلى ساعة عمل واحدة في قسم النشر، وساعة عمل واحدة فيقسم التجميع، بينما يبلغ ثمن الطاولة</a:t>
            </a:r>
            <a:r>
              <a:rPr lang="en-US" sz="2000" dirty="0">
                <a:latin typeface="Times New Roman"/>
                <a:ea typeface="Calibri"/>
                <a:cs typeface="Arial"/>
              </a:rPr>
              <a:t> 40 </a:t>
            </a:r>
            <a:r>
              <a:rPr lang="ar-SA" sz="2000" dirty="0">
                <a:latin typeface="Calibri"/>
                <a:ea typeface="Calibri"/>
                <a:cs typeface="Times New Roman"/>
              </a:rPr>
              <a:t>دج، وتحتاج إلى ساعتين عمل في قسم النشر، وخمسة ساعات عملفي قسم التجميع، ولا يستطيع مدير الشركة الحصول شهريا على أكثر من مائة ساعة عمل في قسم النشر، كما</a:t>
            </a:r>
            <a:endParaRPr lang="en-US" sz="2000" dirty="0">
              <a:latin typeface="Calibri"/>
              <a:ea typeface="Calibri"/>
              <a:cs typeface="Arial"/>
            </a:endParaRPr>
          </a:p>
          <a:p>
            <a:pPr algn="just" rtl="1">
              <a:lnSpc>
                <a:spcPct val="115000"/>
              </a:lnSpc>
              <a:spcAft>
                <a:spcPts val="0"/>
              </a:spcAft>
            </a:pPr>
            <a:r>
              <a:rPr lang="ar-SA" sz="2000" dirty="0">
                <a:latin typeface="Calibri"/>
                <a:ea typeface="Calibri"/>
                <a:cs typeface="Times New Roman"/>
              </a:rPr>
              <a:t>لا يستطيع الحصول على أكثر من مائة وخمسين ساعة عمل في قسم التجميع</a:t>
            </a:r>
            <a:r>
              <a:rPr lang="en-US" sz="2000" dirty="0">
                <a:latin typeface="Times New Roman"/>
                <a:ea typeface="Calibri"/>
                <a:cs typeface="Arial"/>
              </a:rPr>
              <a:t> .</a:t>
            </a:r>
            <a:r>
              <a:rPr lang="ar-SA" sz="2000" dirty="0">
                <a:latin typeface="Calibri"/>
                <a:ea typeface="Calibri"/>
                <a:cs typeface="Times New Roman"/>
              </a:rPr>
              <a:t>في هذه الحالة يحتاج مدير الشركة إلى أن يحدد مزيج الإنتاج من الكراسي والطاولات الذي يحقق لمؤسسته أعلى عائد</a:t>
            </a:r>
            <a:r>
              <a:rPr lang="en-US" sz="2000" dirty="0">
                <a:latin typeface="Times New Roman"/>
                <a:ea typeface="Calibri"/>
                <a:cs typeface="Arial"/>
              </a:rPr>
              <a:t>.</a:t>
            </a:r>
            <a:endParaRPr lang="en-US" sz="2000" dirty="0">
              <a:latin typeface="Calibri"/>
              <a:ea typeface="Calibri"/>
              <a:cs typeface="Arial"/>
            </a:endParaRPr>
          </a:p>
          <a:p>
            <a:pPr marL="342900" lvl="0" indent="-342900" algn="just" rtl="1">
              <a:lnSpc>
                <a:spcPct val="115000"/>
              </a:lnSpc>
              <a:spcAft>
                <a:spcPts val="0"/>
              </a:spcAft>
              <a:buFont typeface="+mj-lt"/>
              <a:buAutoNum type="arabicPeriod"/>
            </a:pPr>
            <a:r>
              <a:rPr lang="ar-SA" sz="2000" dirty="0">
                <a:latin typeface="Calibri"/>
                <a:ea typeface="Calibri"/>
                <a:cs typeface="Times New Roman"/>
              </a:rPr>
              <a:t>حدد النموذج الرياضي لهذه المشكلة</a:t>
            </a:r>
            <a:r>
              <a:rPr lang="en-US" sz="2000" dirty="0">
                <a:latin typeface="Times New Roman"/>
                <a:ea typeface="Calibri"/>
                <a:cs typeface="Arial"/>
              </a:rPr>
              <a:t>. -</a:t>
            </a:r>
            <a:endParaRPr lang="en-US" sz="2000" dirty="0">
              <a:latin typeface="Calibri"/>
              <a:ea typeface="Calibri"/>
              <a:cs typeface="Arial"/>
            </a:endParaRPr>
          </a:p>
          <a:p>
            <a:pPr algn="just" rtl="1">
              <a:lnSpc>
                <a:spcPct val="115000"/>
              </a:lnSpc>
              <a:spcAft>
                <a:spcPts val="0"/>
              </a:spcAft>
            </a:pPr>
            <a:r>
              <a:rPr lang="ar-SA" sz="2000" b="1" dirty="0">
                <a:latin typeface="Calibri"/>
                <a:ea typeface="Calibri"/>
                <a:cs typeface="Times New Roman"/>
              </a:rPr>
              <a:t>الحل</a:t>
            </a:r>
            <a:endParaRPr lang="en-US" sz="2000" dirty="0">
              <a:latin typeface="Calibri"/>
              <a:ea typeface="Calibri"/>
              <a:cs typeface="Arial"/>
            </a:endParaRPr>
          </a:p>
          <a:p>
            <a:pPr marL="342900" lvl="0" indent="-342900" algn="just" rtl="1">
              <a:lnSpc>
                <a:spcPct val="115000"/>
              </a:lnSpc>
              <a:spcAft>
                <a:spcPts val="0"/>
              </a:spcAft>
              <a:buFont typeface="Symbol"/>
              <a:buChar char=""/>
            </a:pPr>
            <a:r>
              <a:rPr lang="ar-SA" sz="2000" dirty="0">
                <a:latin typeface="Calibri"/>
                <a:ea typeface="Calibri"/>
                <a:cs typeface="Times New Roman"/>
              </a:rPr>
              <a:t>النموذج الرياضي للمشكلة</a:t>
            </a:r>
            <a:r>
              <a:rPr lang="en-US" sz="2000" dirty="0">
                <a:latin typeface="Times New Roman"/>
                <a:ea typeface="Calibri"/>
                <a:cs typeface="Arial"/>
              </a:rPr>
              <a:t> </a:t>
            </a:r>
            <a:endParaRPr lang="en-US" sz="2000" dirty="0">
              <a:latin typeface="Calibri"/>
              <a:ea typeface="Calibri"/>
              <a:cs typeface="Arial"/>
            </a:endParaRPr>
          </a:p>
          <a:p>
            <a:pPr algn="just" rtl="1">
              <a:lnSpc>
                <a:spcPct val="115000"/>
              </a:lnSpc>
              <a:spcAft>
                <a:spcPts val="0"/>
              </a:spcAft>
            </a:pPr>
            <a:r>
              <a:rPr lang="ar-SA" sz="2000" dirty="0">
                <a:latin typeface="Calibri"/>
                <a:ea typeface="Calibri"/>
                <a:cs typeface="Times New Roman"/>
              </a:rPr>
              <a:t>لصياغة المشكلة يتم اتباع الخطوات التالية</a:t>
            </a:r>
            <a:r>
              <a:rPr lang="en-US" sz="2000" dirty="0">
                <a:latin typeface="Times New Roman"/>
                <a:ea typeface="Calibri"/>
                <a:cs typeface="Arial"/>
              </a:rPr>
              <a:t>:</a:t>
            </a:r>
            <a:endParaRPr lang="en-US" sz="2000" dirty="0">
              <a:latin typeface="Calibri"/>
              <a:ea typeface="Calibri"/>
              <a:cs typeface="Arial"/>
            </a:endParaRPr>
          </a:p>
          <a:p>
            <a:pPr marL="342900" lvl="0" indent="-342900" algn="just" rtl="1">
              <a:lnSpc>
                <a:spcPct val="115000"/>
              </a:lnSpc>
              <a:spcAft>
                <a:spcPts val="0"/>
              </a:spcAft>
              <a:buFont typeface="+mj-lt"/>
              <a:buAutoNum type="arabicPeriod"/>
            </a:pPr>
            <a:r>
              <a:rPr lang="ar-SA" sz="2000" dirty="0">
                <a:latin typeface="Calibri"/>
                <a:ea typeface="Calibri"/>
                <a:cs typeface="Times New Roman"/>
              </a:rPr>
              <a:t>تحديد الهدف</a:t>
            </a:r>
            <a:r>
              <a:rPr lang="en-US" sz="2000" dirty="0">
                <a:latin typeface="Times New Roman"/>
                <a:ea typeface="Calibri"/>
                <a:cs typeface="Arial"/>
              </a:rPr>
              <a:t>: </a:t>
            </a:r>
            <a:r>
              <a:rPr lang="ar-SA" sz="2000" dirty="0">
                <a:latin typeface="Calibri"/>
                <a:ea typeface="Calibri"/>
                <a:cs typeface="Times New Roman"/>
              </a:rPr>
              <a:t>تعظيم العوائد</a:t>
            </a:r>
            <a:endParaRPr lang="en-US" sz="2000" dirty="0">
              <a:latin typeface="Calibri"/>
              <a:ea typeface="Calibri"/>
              <a:cs typeface="Arial"/>
            </a:endParaRPr>
          </a:p>
          <a:p>
            <a:pPr marL="342900" lvl="0" indent="-342900" algn="just" rtl="1">
              <a:lnSpc>
                <a:spcPct val="115000"/>
              </a:lnSpc>
              <a:spcAft>
                <a:spcPts val="0"/>
              </a:spcAft>
              <a:buFont typeface="+mj-lt"/>
              <a:buAutoNum type="arabicPeriod"/>
            </a:pPr>
            <a:r>
              <a:rPr lang="ar-SA" sz="2000" dirty="0">
                <a:latin typeface="Calibri"/>
                <a:ea typeface="Calibri"/>
                <a:cs typeface="Times New Roman"/>
              </a:rPr>
              <a:t>تحديد المتغيرات</a:t>
            </a:r>
            <a:r>
              <a:rPr lang="en-US" sz="2000" dirty="0">
                <a:latin typeface="Times New Roman"/>
                <a:ea typeface="Calibri"/>
                <a:cs typeface="Arial"/>
              </a:rPr>
              <a:t>: </a:t>
            </a:r>
            <a:r>
              <a:rPr lang="ar-SA" sz="2000" dirty="0">
                <a:latin typeface="Calibri"/>
                <a:ea typeface="Calibri"/>
                <a:cs typeface="Times New Roman"/>
              </a:rPr>
              <a:t>الكراسي والطاولات</a:t>
            </a:r>
            <a:endParaRPr lang="en-US" sz="2000" dirty="0">
              <a:latin typeface="Calibri"/>
              <a:ea typeface="Calibri"/>
              <a:cs typeface="Arial"/>
            </a:endParaRPr>
          </a:p>
          <a:p>
            <a:pPr marL="342900" lvl="0" indent="-342900" algn="just" rtl="1">
              <a:lnSpc>
                <a:spcPct val="115000"/>
              </a:lnSpc>
              <a:spcAft>
                <a:spcPts val="1000"/>
              </a:spcAft>
              <a:buFont typeface="+mj-lt"/>
              <a:buAutoNum type="arabicPeriod"/>
            </a:pPr>
            <a:r>
              <a:rPr lang="ar-SA" sz="2000" dirty="0">
                <a:latin typeface="Calibri"/>
                <a:ea typeface="Calibri"/>
                <a:cs typeface="Times New Roman"/>
              </a:rPr>
              <a:t>الترميز</a:t>
            </a:r>
            <a:r>
              <a:rPr lang="en-US" sz="2000" dirty="0">
                <a:latin typeface="Times New Roman"/>
                <a:ea typeface="Calibri"/>
                <a:cs typeface="Arial"/>
              </a:rPr>
              <a:t>: </a:t>
            </a:r>
            <a:r>
              <a:rPr lang="ar-SA" sz="2000" dirty="0">
                <a:latin typeface="Calibri"/>
                <a:ea typeface="Calibri"/>
                <a:cs typeface="Times New Roman"/>
              </a:rPr>
              <a:t>يعبر عن الكراسي ب</a:t>
            </a:r>
            <a:r>
              <a:rPr lang="en-US" sz="2000" dirty="0">
                <a:latin typeface="Times New Roman"/>
                <a:ea typeface="Calibri"/>
                <a:cs typeface="Arial"/>
              </a:rPr>
              <a:t> x</a:t>
            </a:r>
            <a:r>
              <a:rPr lang="en-US" sz="2000" baseline="-25000" dirty="0">
                <a:latin typeface="Times New Roman"/>
                <a:ea typeface="Calibri"/>
                <a:cs typeface="Arial"/>
              </a:rPr>
              <a:t>1</a:t>
            </a:r>
            <a:r>
              <a:rPr lang="en-US" sz="2000" dirty="0">
                <a:latin typeface="Times New Roman"/>
                <a:ea typeface="Calibri"/>
                <a:cs typeface="Arial"/>
              </a:rPr>
              <a:t> </a:t>
            </a:r>
            <a:r>
              <a:rPr lang="ar-SA" sz="2000" dirty="0">
                <a:latin typeface="Calibri"/>
                <a:ea typeface="Calibri"/>
                <a:cs typeface="Times New Roman"/>
              </a:rPr>
              <a:t>وعن الطاولات ب</a:t>
            </a:r>
            <a:r>
              <a:rPr lang="ar-SA" sz="2000" baseline="-25000" dirty="0">
                <a:latin typeface="Calibri"/>
                <a:ea typeface="Calibri"/>
                <a:cs typeface="Times New Roman"/>
              </a:rPr>
              <a:t>2</a:t>
            </a:r>
            <a:r>
              <a:rPr lang="en-US" sz="2000" dirty="0">
                <a:latin typeface="Times New Roman"/>
                <a:ea typeface="Calibri"/>
                <a:cs typeface="Arial"/>
              </a:rPr>
              <a:t> x </a:t>
            </a:r>
            <a:endParaRPr lang="en-US" sz="2000" dirty="0">
              <a:latin typeface="Calibri"/>
              <a:ea typeface="Calibri"/>
              <a:cs typeface="Arial"/>
            </a:endParaRPr>
          </a:p>
          <a:p>
            <a:pPr algn="r" rtl="1">
              <a:lnSpc>
                <a:spcPct val="115000"/>
              </a:lnSpc>
              <a:spcAft>
                <a:spcPts val="0"/>
              </a:spcAft>
            </a:pPr>
            <a:r>
              <a:rPr lang="ar-SA" sz="2000" dirty="0">
                <a:latin typeface="Calibri"/>
                <a:ea typeface="Calibri"/>
                <a:cs typeface="Times New Roman"/>
              </a:rPr>
              <a:t>وضع البيانات الموضحة للمشكلة في جدول</a:t>
            </a:r>
            <a:r>
              <a:rPr lang="en-US" sz="2000" dirty="0">
                <a:latin typeface="Times New Roman"/>
                <a:ea typeface="Calibri"/>
                <a:cs typeface="Arial"/>
              </a:rPr>
              <a:t>:</a:t>
            </a:r>
            <a:endParaRPr lang="en-US" sz="2000" dirty="0">
              <a:effectLst/>
              <a:latin typeface="Calibri"/>
              <a:ea typeface="Calibri"/>
              <a:cs typeface="Aria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47563" y="980728"/>
            <a:ext cx="7920881" cy="5184576"/>
          </a:xfrm>
        </p:spPr>
        <p:txBody>
          <a:bodyPr>
            <a:normAutofit/>
          </a:bodyPr>
          <a:lstStyle/>
          <a:p>
            <a:pPr algn="ctr" rtl="1">
              <a:lnSpc>
                <a:spcPct val="115000"/>
              </a:lnSpc>
              <a:spcAft>
                <a:spcPts val="1000"/>
              </a:spcAft>
            </a:pPr>
            <a:r>
              <a:rPr lang="en-US" sz="2400" dirty="0" smtClean="0">
                <a:latin typeface="Calibri"/>
                <a:ea typeface="Calibri"/>
              </a:rPr>
              <a:t/>
            </a:r>
            <a:br>
              <a:rPr lang="en-US" sz="2400" dirty="0" smtClean="0">
                <a:latin typeface="Calibri"/>
                <a:ea typeface="Calibri"/>
              </a:rPr>
            </a:br>
            <a:endParaRPr lang="en-US" sz="2700" dirty="0" smtClean="0">
              <a:solidFill>
                <a:schemeClr val="tx1"/>
              </a:solidFill>
            </a:endParaRPr>
          </a:p>
        </p:txBody>
      </p:sp>
      <p:sp>
        <p:nvSpPr>
          <p:cNvPr id="2" name="Rectangle 1"/>
          <p:cNvSpPr/>
          <p:nvPr/>
        </p:nvSpPr>
        <p:spPr>
          <a:xfrm>
            <a:off x="899592" y="116632"/>
            <a:ext cx="7704856" cy="5022401"/>
          </a:xfrm>
          <a:prstGeom prst="rect">
            <a:avLst/>
          </a:prstGeom>
        </p:spPr>
        <p:txBody>
          <a:bodyPr wrap="square">
            <a:spAutoFit/>
          </a:bodyPr>
          <a:lstStyle/>
          <a:p>
            <a:pPr marL="365760" marR="0" lvl="0" indent="-256032" algn="just" defTabSz="914400" rtl="1" eaLnBrk="1" fontAlgn="auto" latinLnBrk="0" hangingPunct="1">
              <a:lnSpc>
                <a:spcPct val="115000"/>
              </a:lnSpc>
              <a:spcBef>
                <a:spcPts val="400"/>
              </a:spcBef>
              <a:spcAft>
                <a:spcPts val="0"/>
              </a:spcAft>
              <a:buClr>
                <a:srgbClr val="2DA2BF"/>
              </a:buClr>
              <a:buSzPct val="68000"/>
              <a:buFont typeface="Wingdings 3"/>
              <a:buChar char=""/>
              <a:tabLst/>
              <a:defRPr/>
            </a:pPr>
            <a:r>
              <a:rPr lang="ar-SA" sz="1400" b="1" dirty="0">
                <a:solidFill>
                  <a:prstClr val="black"/>
                </a:solidFill>
                <a:latin typeface="Calibri"/>
                <a:ea typeface="Calibri"/>
                <a:cs typeface="Times New Roman"/>
              </a:rPr>
              <a:t>تعريف البرمجة الخطية </a:t>
            </a:r>
            <a:endParaRPr lang="en-US" sz="1400" dirty="0">
              <a:solidFill>
                <a:prstClr val="black"/>
              </a:solidFill>
              <a:latin typeface="Calibri"/>
              <a:ea typeface="Calibri"/>
              <a:cs typeface="Arial"/>
            </a:endParaRPr>
          </a:p>
          <a:p>
            <a:pPr marL="365760" marR="0" lvl="0" indent="-256032" algn="just" defTabSz="914400" rtl="1" eaLnBrk="1" fontAlgn="auto" latinLnBrk="0" hangingPunct="1">
              <a:lnSpc>
                <a:spcPct val="115000"/>
              </a:lnSpc>
              <a:spcBef>
                <a:spcPts val="600"/>
              </a:spcBef>
              <a:spcAft>
                <a:spcPts val="0"/>
              </a:spcAft>
              <a:buClr>
                <a:srgbClr val="2DA2BF"/>
              </a:buClr>
              <a:buSzPct val="68000"/>
              <a:buFont typeface="Wingdings 3"/>
              <a:buChar char=""/>
              <a:tabLst/>
              <a:defRPr/>
            </a:pPr>
            <a:r>
              <a:rPr lang="ar-SA" sz="1400" dirty="0">
                <a:solidFill>
                  <a:prstClr val="black"/>
                </a:solidFill>
                <a:latin typeface="Times New Roman"/>
                <a:ea typeface="Times New Roman"/>
                <a:cs typeface="Times New Roman"/>
              </a:rPr>
              <a:t>تقدمت وسائل التحليل الرياضي للمشاكل الإدارية والاقتصادية تقدما كبيرا وتعتبر البرمجة الخطية إحدى هذه الوسائل وقد استخدمة كلمة </a:t>
            </a:r>
            <a:r>
              <a:rPr lang="en-US" sz="1400" dirty="0">
                <a:solidFill>
                  <a:prstClr val="black"/>
                </a:solidFill>
                <a:latin typeface="Times New Roman"/>
                <a:ea typeface="Times New Roman"/>
                <a:cs typeface="Times New Roman"/>
              </a:rPr>
              <a:t>Programming</a:t>
            </a:r>
            <a:r>
              <a:rPr lang="ar-SA" sz="1400" dirty="0">
                <a:solidFill>
                  <a:prstClr val="black"/>
                </a:solidFill>
                <a:latin typeface="Times New Roman"/>
                <a:ea typeface="Times New Roman"/>
                <a:cs typeface="Times New Roman"/>
              </a:rPr>
              <a:t> كأداه تهدف إلى استغلال الموارد المتاحة للمنشاة من قوة عاملة ومواد أولية الخ لتحقيق اكبر عائد ممكن.</a:t>
            </a:r>
            <a:endParaRPr lang="en-US" sz="1400" dirty="0">
              <a:solidFill>
                <a:prstClr val="black"/>
              </a:solidFill>
              <a:latin typeface="Times New Roman"/>
              <a:ea typeface="Times New Roman"/>
              <a:cs typeface="+mn-cs"/>
            </a:endParaRPr>
          </a:p>
          <a:p>
            <a:pPr marL="365760" marR="0" lvl="0" indent="-256032" algn="just" defTabSz="914400" rtl="1" eaLnBrk="1" fontAlgn="auto" latinLnBrk="0" hangingPunct="1">
              <a:lnSpc>
                <a:spcPct val="115000"/>
              </a:lnSpc>
              <a:spcBef>
                <a:spcPts val="400"/>
              </a:spcBef>
              <a:spcAft>
                <a:spcPts val="0"/>
              </a:spcAft>
              <a:buClr>
                <a:srgbClr val="2DA2BF"/>
              </a:buClr>
              <a:buSzPct val="68000"/>
              <a:buFont typeface="Wingdings 3"/>
              <a:buChar char=""/>
              <a:tabLst/>
              <a:defRPr/>
            </a:pPr>
            <a:r>
              <a:rPr lang="ar-SA" sz="1400" dirty="0">
                <a:solidFill>
                  <a:prstClr val="black"/>
                </a:solidFill>
                <a:latin typeface="Calibri"/>
                <a:ea typeface="Calibri"/>
                <a:cs typeface="Times New Roman"/>
              </a:rPr>
              <a:t>وتعد البرمجة الخطية أسلوبا من الأساليب الكمية، فهي أسلوب تحليلي كمي يتم استخدامه لمساعدة متخذالقرار في تحقيق هدف محدد</a:t>
            </a:r>
            <a:r>
              <a:rPr lang="en-US" sz="1400" dirty="0">
                <a:solidFill>
                  <a:prstClr val="black"/>
                </a:solidFill>
                <a:latin typeface="Times New Roman"/>
                <a:ea typeface="Calibri"/>
                <a:cs typeface="Arial"/>
              </a:rPr>
              <a:t> )</a:t>
            </a:r>
            <a:r>
              <a:rPr lang="ar-SA" sz="1400" dirty="0">
                <a:solidFill>
                  <a:prstClr val="black"/>
                </a:solidFill>
                <a:latin typeface="Calibri"/>
                <a:ea typeface="Calibri"/>
                <a:cs typeface="Times New Roman"/>
              </a:rPr>
              <a:t>تعظيم أو تدنية أحد المتغيرات التابعة</a:t>
            </a:r>
            <a:r>
              <a:rPr lang="en-US" sz="1400" dirty="0">
                <a:solidFill>
                  <a:prstClr val="black"/>
                </a:solidFill>
                <a:latin typeface="Times New Roman"/>
                <a:ea typeface="Calibri"/>
                <a:cs typeface="Arial"/>
              </a:rPr>
              <a:t>(</a:t>
            </a:r>
            <a:r>
              <a:rPr lang="ar-SA" sz="1400" dirty="0">
                <a:solidFill>
                  <a:prstClr val="black"/>
                </a:solidFill>
                <a:latin typeface="Calibri"/>
                <a:ea typeface="Calibri"/>
                <a:cs typeface="Times New Roman"/>
              </a:rPr>
              <a:t>، بإدخال جملة من المتغيرات المستقلة</a:t>
            </a:r>
            <a:endParaRPr lang="en-US" sz="1400" dirty="0">
              <a:solidFill>
                <a:prstClr val="black"/>
              </a:solidFill>
              <a:latin typeface="Calibri"/>
              <a:ea typeface="Calibri"/>
              <a:cs typeface="Arial"/>
            </a:endParaRPr>
          </a:p>
          <a:p>
            <a:pPr marL="365760" marR="0" lvl="0" indent="-256032" algn="just" defTabSz="914400" rtl="1" eaLnBrk="1" fontAlgn="auto" latinLnBrk="0" hangingPunct="1">
              <a:lnSpc>
                <a:spcPct val="115000"/>
              </a:lnSpc>
              <a:spcBef>
                <a:spcPts val="400"/>
              </a:spcBef>
              <a:spcAft>
                <a:spcPts val="0"/>
              </a:spcAft>
              <a:buClr>
                <a:srgbClr val="2DA2BF"/>
              </a:buClr>
              <a:buSzPct val="68000"/>
              <a:buFont typeface="Wingdings 3"/>
              <a:buChar char=""/>
              <a:tabLst/>
              <a:defRPr/>
            </a:pPr>
            <a:r>
              <a:rPr lang="ar-SA" sz="1400" dirty="0">
                <a:solidFill>
                  <a:prstClr val="black"/>
                </a:solidFill>
                <a:latin typeface="Calibri"/>
                <a:ea typeface="Calibri"/>
                <a:cs typeface="Times New Roman"/>
              </a:rPr>
              <a:t>التي تشكل مجموعة من القيود</a:t>
            </a:r>
            <a:r>
              <a:rPr lang="en-US" sz="1400" dirty="0">
                <a:solidFill>
                  <a:prstClr val="black"/>
                </a:solidFill>
                <a:latin typeface="Times New Roman"/>
                <a:ea typeface="Calibri"/>
                <a:cs typeface="Arial"/>
              </a:rPr>
              <a:t>.</a:t>
            </a:r>
            <a:endParaRPr lang="en-US" sz="1400" dirty="0">
              <a:solidFill>
                <a:prstClr val="black"/>
              </a:solidFill>
              <a:latin typeface="Calibri"/>
              <a:ea typeface="Calibri"/>
              <a:cs typeface="Arial"/>
            </a:endParaRPr>
          </a:p>
          <a:p>
            <a:pPr marL="365760" marR="0" lvl="0" indent="-256032" algn="just" defTabSz="914400" rtl="1" eaLnBrk="1" fontAlgn="auto" latinLnBrk="0" hangingPunct="1">
              <a:lnSpc>
                <a:spcPct val="115000"/>
              </a:lnSpc>
              <a:spcBef>
                <a:spcPts val="600"/>
              </a:spcBef>
              <a:spcAft>
                <a:spcPts val="0"/>
              </a:spcAft>
              <a:buClr>
                <a:srgbClr val="2DA2BF"/>
              </a:buClr>
              <a:buSzPct val="68000"/>
              <a:buFont typeface="Wingdings 3"/>
              <a:buChar char=""/>
              <a:tabLst/>
              <a:defRPr/>
            </a:pPr>
            <a:r>
              <a:rPr lang="ar-SA" sz="1400" dirty="0">
                <a:solidFill>
                  <a:prstClr val="black"/>
                </a:solidFill>
                <a:latin typeface="Times New Roman"/>
                <a:ea typeface="Times New Roman"/>
                <a:cs typeface="Times New Roman"/>
              </a:rPr>
              <a:t>وتهدف البرمجة الخطية إلى الإجابة باسلوب التحليل الرياضي على بعض الأسئلة وحل المشاكل بما يحقق اكبر ربح ممكن أو اقل تكلفة ممكنة في ظل القيود والمحددات القائمة. </a:t>
            </a:r>
            <a:endParaRPr lang="ar-EG" sz="1400" dirty="0">
              <a:solidFill>
                <a:prstClr val="black"/>
              </a:solidFill>
              <a:latin typeface="Times New Roman"/>
              <a:ea typeface="Times New Roman"/>
              <a:cs typeface="Times New Roman"/>
            </a:endParaRPr>
          </a:p>
          <a:p>
            <a:pPr marL="365760" marR="0" lvl="0" indent="-256032" algn="just" defTabSz="914400" rtl="1" eaLnBrk="1" fontAlgn="auto" latinLnBrk="0" hangingPunct="1">
              <a:lnSpc>
                <a:spcPct val="115000"/>
              </a:lnSpc>
              <a:spcBef>
                <a:spcPts val="600"/>
              </a:spcBef>
              <a:spcAft>
                <a:spcPts val="0"/>
              </a:spcAft>
              <a:buClr>
                <a:srgbClr val="2DA2BF"/>
              </a:buClr>
              <a:buSzPct val="68000"/>
              <a:buFont typeface="Wingdings 3"/>
              <a:buChar char=""/>
              <a:tabLst/>
              <a:defRPr/>
            </a:pPr>
            <a:r>
              <a:rPr lang="ar-SA" sz="1400" dirty="0">
                <a:solidFill>
                  <a:prstClr val="black"/>
                </a:solidFill>
                <a:latin typeface="Times New Roman"/>
                <a:ea typeface="Times New Roman"/>
                <a:cs typeface="Times New Roman"/>
              </a:rPr>
              <a:t>وعموماُ فان أداء أي عمل بأفضل الوسائل يعني في حد ذاته البحث عن الحدود الدنيا أو القصوى. فعندما تتعلق المشكلة بالتكاليف فان الهدف عادة يكون الوصول إلى الحد الأدنى وإذا تعلق الأمر بالأرباح فان الهدف يكون هو الوصول إلى الحد الأقصى.</a:t>
            </a:r>
            <a:endParaRPr lang="en-US" sz="1400" dirty="0">
              <a:solidFill>
                <a:prstClr val="black"/>
              </a:solidFill>
              <a:latin typeface="Times New Roman"/>
              <a:ea typeface="Times New Roman"/>
              <a:cs typeface="+mn-cs"/>
            </a:endParaRPr>
          </a:p>
          <a:p>
            <a:pPr marL="365760" marR="0" lvl="0" indent="-256032" algn="just" defTabSz="914400" rtl="1" eaLnBrk="1" fontAlgn="auto" latinLnBrk="0" hangingPunct="1">
              <a:lnSpc>
                <a:spcPct val="115000"/>
              </a:lnSpc>
              <a:spcBef>
                <a:spcPts val="400"/>
              </a:spcBef>
              <a:spcAft>
                <a:spcPts val="0"/>
              </a:spcAft>
              <a:buClr>
                <a:srgbClr val="2DA2BF"/>
              </a:buClr>
              <a:buSzPct val="68000"/>
              <a:buFont typeface="Wingdings 3"/>
              <a:buChar char=""/>
              <a:tabLst/>
              <a:defRPr/>
            </a:pPr>
            <a:r>
              <a:rPr lang="ar-EG" sz="1400" dirty="0">
                <a:solidFill>
                  <a:srgbClr val="0000FF"/>
                </a:solidFill>
                <a:latin typeface="MonotypeKoufi"/>
                <a:ea typeface="Calibri"/>
                <a:cs typeface="Arial"/>
              </a:rPr>
              <a:t>مجالات استخدام البرمجه الخطيه</a:t>
            </a:r>
            <a:endParaRPr lang="en-US" sz="1400" dirty="0">
              <a:solidFill>
                <a:prstClr val="black"/>
              </a:solidFill>
              <a:latin typeface="Calibri"/>
              <a:ea typeface="Calibri"/>
              <a:cs typeface="Arial"/>
            </a:endParaRPr>
          </a:p>
          <a:p>
            <a:pPr marL="342900" marR="0" lvl="0" indent="-342900" algn="just" defTabSz="914400" rtl="1" eaLnBrk="1" fontAlgn="auto" latinLnBrk="0" hangingPunct="1">
              <a:lnSpc>
                <a:spcPct val="115000"/>
              </a:lnSpc>
              <a:spcBef>
                <a:spcPts val="400"/>
              </a:spcBef>
              <a:spcAft>
                <a:spcPts val="0"/>
              </a:spcAft>
              <a:buClr>
                <a:srgbClr val="000000"/>
              </a:buClr>
              <a:buSzPct val="68000"/>
              <a:buFont typeface="Symbol"/>
              <a:buChar char=""/>
              <a:tabLst>
                <a:tab pos="452755" algn="r"/>
                <a:tab pos="542925" algn="r"/>
              </a:tabLst>
              <a:defRPr/>
            </a:pPr>
            <a:r>
              <a:rPr lang="ar-SA" sz="1400" dirty="0">
                <a:solidFill>
                  <a:srgbClr val="000000"/>
                </a:solidFill>
                <a:latin typeface="SimplifiedArabic"/>
                <a:ea typeface="Calibri"/>
                <a:cs typeface="SimplifiedArabic"/>
              </a:rPr>
              <a:t>الصناعة</a:t>
            </a:r>
            <a:r>
              <a:rPr lang="en-US" sz="1400" dirty="0">
                <a:solidFill>
                  <a:srgbClr val="000000"/>
                </a:solidFill>
                <a:latin typeface="SimplifiedArabic"/>
                <a:ea typeface="Calibri"/>
                <a:cs typeface="Arial"/>
              </a:rPr>
              <a:t>: </a:t>
            </a:r>
            <a:r>
              <a:rPr lang="ar-SA" sz="1400" dirty="0">
                <a:solidFill>
                  <a:srgbClr val="000000"/>
                </a:solidFill>
                <a:latin typeface="SimplifiedArabic"/>
                <a:ea typeface="Calibri"/>
                <a:cs typeface="SimplifiedArabic"/>
              </a:rPr>
              <a:t>مسائل تخطيط ا لإنتاج والطاقة، ومسائل المزيج ذو الكلفة الأقل للإنتاج</a:t>
            </a:r>
            <a:r>
              <a:rPr lang="en-US" sz="1400" dirty="0">
                <a:solidFill>
                  <a:srgbClr val="000000"/>
                </a:solidFill>
                <a:latin typeface="SimplifiedArabic"/>
                <a:ea typeface="Calibri"/>
                <a:cs typeface="Arial"/>
              </a:rPr>
              <a:t>.</a:t>
            </a:r>
            <a:endParaRPr lang="en-US" sz="1400" dirty="0">
              <a:noFill/>
              <a:latin typeface="Calibri"/>
              <a:ea typeface="Calibri"/>
              <a:cs typeface="Arial"/>
            </a:endParaRPr>
          </a:p>
          <a:p>
            <a:pPr marL="342900" marR="0" lvl="0" indent="-342900" algn="just" defTabSz="914400" rtl="1" eaLnBrk="1" fontAlgn="auto" latinLnBrk="0" hangingPunct="1">
              <a:lnSpc>
                <a:spcPct val="115000"/>
              </a:lnSpc>
              <a:spcBef>
                <a:spcPts val="400"/>
              </a:spcBef>
              <a:spcAft>
                <a:spcPts val="0"/>
              </a:spcAft>
              <a:buClr>
                <a:srgbClr val="000000"/>
              </a:buClr>
              <a:buSzPct val="68000"/>
              <a:buFont typeface="Symbol"/>
              <a:buChar char=""/>
              <a:tabLst/>
              <a:defRPr/>
            </a:pPr>
            <a:r>
              <a:rPr lang="ar-SA" sz="1400" dirty="0">
                <a:solidFill>
                  <a:srgbClr val="000000"/>
                </a:solidFill>
                <a:latin typeface="SimplifiedArabic"/>
                <a:ea typeface="Calibri"/>
                <a:cs typeface="SimplifiedArabic"/>
              </a:rPr>
              <a:t>توزيع ونقل البضائع</a:t>
            </a:r>
            <a:r>
              <a:rPr lang="en-US" sz="1400" dirty="0">
                <a:solidFill>
                  <a:srgbClr val="000000"/>
                </a:solidFill>
                <a:latin typeface="SimplifiedArabic"/>
                <a:ea typeface="Calibri"/>
                <a:cs typeface="Arial"/>
              </a:rPr>
              <a:t>: </a:t>
            </a:r>
            <a:r>
              <a:rPr lang="ar-SA" sz="1400" dirty="0">
                <a:solidFill>
                  <a:srgbClr val="000000"/>
                </a:solidFill>
                <a:latin typeface="SimplifiedArabic"/>
                <a:ea typeface="Calibri"/>
                <a:cs typeface="SimplifiedArabic"/>
              </a:rPr>
              <a:t>مسائل النقل والتخصيص وتوزيع المنتجات</a:t>
            </a:r>
            <a:r>
              <a:rPr lang="en-US" sz="1400" dirty="0">
                <a:solidFill>
                  <a:srgbClr val="000000"/>
                </a:solidFill>
                <a:latin typeface="SimplifiedArabic"/>
                <a:ea typeface="Calibri"/>
                <a:cs typeface="Arial"/>
              </a:rPr>
              <a:t>. </a:t>
            </a:r>
            <a:endParaRPr lang="en-US" sz="1400" dirty="0">
              <a:noFill/>
              <a:latin typeface="Calibri"/>
              <a:ea typeface="Calibri"/>
              <a:cs typeface="Arial"/>
            </a:endParaRPr>
          </a:p>
          <a:p>
            <a:pPr marL="342900" marR="0" lvl="0" indent="-342900" algn="just" defTabSz="914400" rtl="1" eaLnBrk="1" fontAlgn="auto" latinLnBrk="0" hangingPunct="1">
              <a:lnSpc>
                <a:spcPct val="115000"/>
              </a:lnSpc>
              <a:spcBef>
                <a:spcPts val="400"/>
              </a:spcBef>
              <a:spcAft>
                <a:spcPts val="0"/>
              </a:spcAft>
              <a:buClr>
                <a:srgbClr val="000000"/>
              </a:buClr>
              <a:buSzPct val="68000"/>
              <a:buFont typeface="Symbol"/>
              <a:buChar char=""/>
              <a:tabLst/>
              <a:defRPr/>
            </a:pPr>
            <a:r>
              <a:rPr lang="ar-SA" sz="1400" dirty="0">
                <a:solidFill>
                  <a:srgbClr val="000000"/>
                </a:solidFill>
                <a:latin typeface="SimplifiedArabic"/>
                <a:ea typeface="Calibri"/>
                <a:cs typeface="SimplifiedArabic"/>
              </a:rPr>
              <a:t>التسويق</a:t>
            </a:r>
            <a:r>
              <a:rPr lang="en-US" sz="1400" dirty="0">
                <a:solidFill>
                  <a:srgbClr val="000000"/>
                </a:solidFill>
                <a:latin typeface="SimplifiedArabic"/>
                <a:ea typeface="Calibri"/>
                <a:cs typeface="Arial"/>
              </a:rPr>
              <a:t>: </a:t>
            </a:r>
            <a:r>
              <a:rPr lang="ar-SA" sz="1400" dirty="0">
                <a:solidFill>
                  <a:srgbClr val="000000"/>
                </a:solidFill>
                <a:latin typeface="SimplifiedArabic"/>
                <a:ea typeface="Calibri"/>
                <a:cs typeface="SimplifiedArabic"/>
              </a:rPr>
              <a:t>مسائل التوظيف وتنظيم المزيج التسويقي الأفضل</a:t>
            </a:r>
            <a:r>
              <a:rPr lang="en-US" sz="1400" dirty="0">
                <a:solidFill>
                  <a:srgbClr val="000000"/>
                </a:solidFill>
                <a:latin typeface="SimplifiedArabic"/>
                <a:ea typeface="Calibri"/>
                <a:cs typeface="Arial"/>
              </a:rPr>
              <a:t>. </a:t>
            </a:r>
            <a:r>
              <a:rPr lang="en-US" sz="1400" dirty="0">
                <a:solidFill>
                  <a:srgbClr val="000000"/>
                </a:solidFill>
                <a:latin typeface="Wingdings"/>
                <a:ea typeface="Calibri"/>
                <a:cs typeface="Wingdings"/>
              </a:rPr>
              <a:t>_</a:t>
            </a:r>
            <a:endParaRPr lang="en-US" sz="1400" dirty="0">
              <a:noFill/>
              <a:latin typeface="Calibri"/>
              <a:ea typeface="Calibri"/>
              <a:cs typeface="Arial"/>
            </a:endParaRPr>
          </a:p>
          <a:p>
            <a:pPr marL="342900" marR="0" lvl="0" indent="-342900" algn="just" defTabSz="914400" rtl="1" eaLnBrk="1" fontAlgn="auto" latinLnBrk="0" hangingPunct="1">
              <a:lnSpc>
                <a:spcPct val="115000"/>
              </a:lnSpc>
              <a:spcBef>
                <a:spcPts val="600"/>
              </a:spcBef>
              <a:spcAft>
                <a:spcPts val="0"/>
              </a:spcAft>
              <a:buClr>
                <a:srgbClr val="000000"/>
              </a:buClr>
              <a:buSzPct val="68000"/>
              <a:buFont typeface="Symbol"/>
              <a:buChar char=""/>
              <a:tabLst/>
              <a:defRPr/>
            </a:pPr>
            <a:r>
              <a:rPr lang="ar-SA" sz="1400" dirty="0">
                <a:solidFill>
                  <a:srgbClr val="000000"/>
                </a:solidFill>
                <a:latin typeface="SimplifiedArabic"/>
                <a:ea typeface="Times New Roman"/>
                <a:cs typeface="SimplifiedArabic"/>
              </a:rPr>
              <a:t>لقياس الوحدة النسبية الإدارية المتماثلة الأهداف (قياس أداء فروع الشركات)</a:t>
            </a:r>
            <a:endParaRPr lang="en-US" sz="1400" dirty="0">
              <a:noFill/>
              <a:latin typeface="Times New Roman"/>
              <a:ea typeface="Times New Roman"/>
              <a:cs typeface="+mn-cs"/>
            </a:endParaRPr>
          </a:p>
          <a:p>
            <a:pPr marL="365760" marR="0" lvl="0" indent="-256032" algn="just" defTabSz="914400" rtl="1" eaLnBrk="1" fontAlgn="auto" latinLnBrk="0" hangingPunct="1">
              <a:lnSpc>
                <a:spcPct val="115000"/>
              </a:lnSpc>
              <a:spcBef>
                <a:spcPts val="400"/>
              </a:spcBef>
              <a:spcAft>
                <a:spcPts val="0"/>
              </a:spcAft>
              <a:buClr>
                <a:srgbClr val="2DA2BF"/>
              </a:buClr>
              <a:buSzPct val="68000"/>
              <a:buFont typeface="Wingdings 3"/>
              <a:buChar char=""/>
              <a:tabLst/>
              <a:defRPr/>
            </a:pPr>
            <a:r>
              <a:rPr lang="ar-SA" sz="1400" b="1" dirty="0">
                <a:solidFill>
                  <a:prstClr val="black"/>
                </a:solidFill>
                <a:latin typeface="Calibri"/>
                <a:ea typeface="Calibri"/>
                <a:cs typeface="Times New Roman"/>
              </a:rPr>
              <a:t>الإطار العام للمشاكل التي تعالجها البرمجة الخطية </a:t>
            </a:r>
            <a:endParaRPr lang="en-US" sz="1400" dirty="0">
              <a:solidFill>
                <a:prstClr val="black"/>
              </a:solidFill>
              <a:latin typeface="Calibri"/>
              <a:ea typeface="Calibri"/>
              <a:cs typeface="Arial"/>
            </a:endParaRPr>
          </a:p>
          <a:p>
            <a:pPr marL="365760" marR="0" lvl="0" indent="-256032" algn="just" defTabSz="914400" rtl="1" eaLnBrk="1" fontAlgn="auto" latinLnBrk="0" hangingPunct="1">
              <a:lnSpc>
                <a:spcPct val="115000"/>
              </a:lnSpc>
              <a:spcBef>
                <a:spcPts val="400"/>
              </a:spcBef>
              <a:spcAft>
                <a:spcPts val="0"/>
              </a:spcAft>
              <a:buClr>
                <a:srgbClr val="2DA2BF"/>
              </a:buClr>
              <a:buSzPct val="68000"/>
              <a:buFont typeface="Wingdings 3"/>
              <a:buChar char=""/>
              <a:tabLst/>
              <a:defRPr/>
            </a:pPr>
            <a:r>
              <a:rPr lang="ar-SA" sz="1400" dirty="0">
                <a:solidFill>
                  <a:prstClr val="black"/>
                </a:solidFill>
                <a:latin typeface="Calibri"/>
                <a:ea typeface="Calibri"/>
                <a:cs typeface="Times New Roman"/>
              </a:rPr>
              <a:t>هناك عدة عناصر لأي مشكلة تعالجها البرمجة الخطية، وهي كما يلي</a:t>
            </a:r>
            <a:r>
              <a:rPr lang="en-US" sz="1400" dirty="0">
                <a:solidFill>
                  <a:prstClr val="black"/>
                </a:solidFill>
                <a:latin typeface="Times New Roman"/>
                <a:ea typeface="Calibri"/>
                <a:cs typeface="Arial"/>
              </a:rPr>
              <a:t>:</a:t>
            </a:r>
            <a:endParaRPr lang="en-US" sz="1400" dirty="0">
              <a:solidFill>
                <a:prstClr val="black"/>
              </a:solidFill>
              <a:latin typeface="Calibri"/>
              <a:ea typeface="Calibri"/>
              <a:cs typeface="Aria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decel="50000" fill="hold">
                                          <p:stCondLst>
                                            <p:cond delay="0"/>
                                          </p:stCondLst>
                                        </p:cTn>
                                        <p:tgtEl>
                                          <p:spTgt spid="1024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24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242"/>
                                        </p:tgtEl>
                                        <p:attrNameLst>
                                          <p:attrName>ppt_w</p:attrName>
                                        </p:attrNameLst>
                                      </p:cBhvr>
                                      <p:tavLst>
                                        <p:tav tm="0">
                                          <p:val>
                                            <p:strVal val="#ppt_w*.05"/>
                                          </p:val>
                                        </p:tav>
                                        <p:tav tm="100000">
                                          <p:val>
                                            <p:strVal val="#ppt_w"/>
                                          </p:val>
                                        </p:tav>
                                      </p:tavLst>
                                    </p:anim>
                                    <p:anim calcmode="lin" valueType="num">
                                      <p:cBhvr>
                                        <p:cTn id="10" dur="1000" fill="hold"/>
                                        <p:tgtEl>
                                          <p:spTgt spid="1024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24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24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24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5760639"/>
          </a:xfrm>
        </p:spPr>
        <p:txBody>
          <a:bodyPr>
            <a:normAutofit/>
          </a:bodyPr>
          <a:lstStyle/>
          <a:p>
            <a:pPr lvl="0" algn="just" rtl="1">
              <a:spcAft>
                <a:spcPts val="0"/>
              </a:spcAft>
              <a:buFont typeface="Times New Roman"/>
              <a:buChar char="-"/>
            </a:pPr>
            <a:endParaRPr lang="en-US" sz="2400" dirty="0" smtClean="0">
              <a:ea typeface="Calibri"/>
              <a:cs typeface="Times New Roman"/>
            </a:endParaRPr>
          </a:p>
          <a:p>
            <a:pPr lvl="0" algn="just" rtl="1">
              <a:spcAft>
                <a:spcPts val="0"/>
              </a:spcAft>
              <a:buFont typeface="Times New Roman"/>
              <a:buChar char="-"/>
            </a:pPr>
            <a:endParaRPr lang="en-US" sz="2400" dirty="0" smtClean="0">
              <a:ea typeface="Calibri"/>
            </a:endParaRPr>
          </a:p>
          <a:p>
            <a:endParaRPr lang="en-US" sz="2400" dirty="0"/>
          </a:p>
        </p:txBody>
      </p:sp>
      <p:sp>
        <p:nvSpPr>
          <p:cNvPr id="26677" name="Slide Number Placeholder 3"/>
          <p:cNvSpPr>
            <a:spLocks noGrp="1"/>
          </p:cNvSpPr>
          <p:nvPr>
            <p:ph type="sldNum" sz="quarter" idx="12"/>
          </p:nvPr>
        </p:nvSpPr>
        <p:spPr>
          <a:xfrm>
            <a:off x="8532440" y="6237312"/>
            <a:ext cx="437768" cy="365125"/>
          </a:xfrm>
          <a:noFill/>
          <a:ln>
            <a:miter lim="800000"/>
            <a:headEnd/>
            <a:tailEnd/>
          </a:ln>
        </p:spPr>
        <p:txBody>
          <a:bodyPr/>
          <a:lstStyle/>
          <a:p>
            <a:fld id="{6599DCDA-38FE-46CF-ABFF-E6C621BF7AF0}" type="slidenum">
              <a:rPr lang="en-US" sz="1400" smtClean="0"/>
              <a:pPr/>
              <a:t>20</a:t>
            </a:fld>
            <a:endParaRPr lang="en-US" sz="1400" dirty="0" smtClean="0"/>
          </a:p>
        </p:txBody>
      </p:sp>
      <p:graphicFrame>
        <p:nvGraphicFramePr>
          <p:cNvPr id="2" name="Table 1"/>
          <p:cNvGraphicFramePr>
            <a:graphicFrameLocks noGrp="1"/>
          </p:cNvGraphicFramePr>
          <p:nvPr>
            <p:extLst>
              <p:ext uri="{D42A27DB-BD31-4B8C-83A1-F6EECF244321}">
                <p14:modId xmlns:p14="http://schemas.microsoft.com/office/powerpoint/2010/main" val="3077201253"/>
              </p:ext>
            </p:extLst>
          </p:nvPr>
        </p:nvGraphicFramePr>
        <p:xfrm>
          <a:off x="2051720" y="476672"/>
          <a:ext cx="5038726" cy="1752600"/>
        </p:xfrm>
        <a:graphic>
          <a:graphicData uri="http://schemas.openxmlformats.org/drawingml/2006/table">
            <a:tbl>
              <a:tblPr firstRow="1" firstCol="1" bandRow="1"/>
              <a:tblGrid>
                <a:gridCol w="1407898"/>
                <a:gridCol w="1178115"/>
                <a:gridCol w="1178115"/>
                <a:gridCol w="1274598"/>
              </a:tblGrid>
              <a:tr h="169545">
                <a:tc>
                  <a:txBody>
                    <a:bodyPr/>
                    <a:lstStyle/>
                    <a:p>
                      <a:pPr algn="ctr">
                        <a:lnSpc>
                          <a:spcPct val="115000"/>
                        </a:lnSpc>
                        <a:spcAft>
                          <a:spcPts val="0"/>
                        </a:spcAft>
                      </a:pPr>
                      <a:r>
                        <a:rPr lang="ar-SA" sz="2000">
                          <a:effectLst/>
                          <a:latin typeface="Calibri"/>
                          <a:ea typeface="Calibri"/>
                          <a:cs typeface="Arial"/>
                        </a:rPr>
                        <a:t>المواد المتاحه</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Calibri"/>
                          <a:ea typeface="Calibri"/>
                          <a:cs typeface="Arial"/>
                        </a:rPr>
                        <a:t>X</a:t>
                      </a:r>
                      <a:r>
                        <a:rPr lang="en-US" sz="2000" baseline="-25000">
                          <a:effectLst/>
                          <a:latin typeface="Calibri"/>
                          <a:ea typeface="Calibri"/>
                          <a:cs typeface="Arial"/>
                        </a:rPr>
                        <a:t>1</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Calibri"/>
                          <a:ea typeface="Calibri"/>
                          <a:cs typeface="Arial"/>
                        </a:rPr>
                        <a:t>X</a:t>
                      </a:r>
                      <a:r>
                        <a:rPr lang="en-US" sz="2000" baseline="-25000">
                          <a:effectLst/>
                          <a:latin typeface="Calibri"/>
                          <a:ea typeface="Calibri"/>
                          <a:cs typeface="Arial"/>
                        </a:rPr>
                        <a:t>2</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Calibri"/>
                          <a:ea typeface="Calibri"/>
                          <a:cs typeface="Arial"/>
                        </a:rPr>
                        <a:t> </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45">
                <a:tc>
                  <a:txBody>
                    <a:bodyPr/>
                    <a:lstStyle/>
                    <a:p>
                      <a:pPr algn="ctr" rtl="1">
                        <a:lnSpc>
                          <a:spcPct val="115000"/>
                        </a:lnSpc>
                        <a:spcAft>
                          <a:spcPts val="0"/>
                        </a:spcAft>
                      </a:pPr>
                      <a:r>
                        <a:rPr lang="ar-SA" sz="2000">
                          <a:effectLst/>
                          <a:latin typeface="Calibri"/>
                          <a:ea typeface="Calibri"/>
                          <a:cs typeface="Arial"/>
                        </a:rPr>
                        <a:t>100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Arial"/>
                        </a:rPr>
                        <a:t>2</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Arial"/>
                        </a:rPr>
                        <a:t>1</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r-EG" sz="2000">
                          <a:effectLst/>
                          <a:latin typeface="Calibri"/>
                          <a:ea typeface="Calibri"/>
                          <a:cs typeface="Arial"/>
                        </a:rPr>
                        <a:t>قسم النشر</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algn="ctr" rtl="1">
                        <a:lnSpc>
                          <a:spcPct val="115000"/>
                        </a:lnSpc>
                        <a:spcAft>
                          <a:spcPts val="0"/>
                        </a:spcAft>
                      </a:pPr>
                      <a:r>
                        <a:rPr lang="ar-SA" sz="2000">
                          <a:effectLst/>
                          <a:latin typeface="Calibri"/>
                          <a:ea typeface="Calibri"/>
                          <a:cs typeface="Arial"/>
                        </a:rPr>
                        <a:t>150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Arial"/>
                        </a:rPr>
                        <a:t>5</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Arial"/>
                        </a:rPr>
                        <a:t>1</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r-SA" sz="2000">
                          <a:effectLst/>
                          <a:latin typeface="Calibri"/>
                          <a:ea typeface="Calibri"/>
                          <a:cs typeface="Arial"/>
                        </a:rPr>
                        <a:t>قسم التوزيع</a:t>
                      </a:r>
                      <a:endParaRPr lang="en-US" sz="1100">
                        <a:effectLst/>
                        <a:latin typeface="Calibri"/>
                        <a:ea typeface="Calibri"/>
                        <a:cs typeface="Arial"/>
                      </a:endParaRPr>
                    </a:p>
                    <a:p>
                      <a:pPr algn="ctr">
                        <a:lnSpc>
                          <a:spcPct val="115000"/>
                        </a:lnSpc>
                        <a:spcAft>
                          <a:spcPts val="0"/>
                        </a:spcAft>
                      </a:pPr>
                      <a:r>
                        <a:rPr lang="en-US" sz="2000">
                          <a:effectLst/>
                          <a:latin typeface="Calibri"/>
                          <a:ea typeface="Calibri"/>
                          <a:cs typeface="Arial"/>
                        </a:rPr>
                        <a:t> </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395">
                <a:tc>
                  <a:txBody>
                    <a:bodyPr/>
                    <a:lstStyle/>
                    <a:p>
                      <a:pPr algn="ctr" rtl="1">
                        <a:lnSpc>
                          <a:spcPct val="115000"/>
                        </a:lnSpc>
                        <a:spcAft>
                          <a:spcPts val="0"/>
                        </a:spcAft>
                      </a:pPr>
                      <a:r>
                        <a:rPr lang="ar-SA" sz="2000">
                          <a:effectLst/>
                          <a:latin typeface="Calibri"/>
                          <a:ea typeface="Calibri"/>
                          <a:cs typeface="Arial"/>
                        </a:rPr>
                        <a:t>------------</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Arial"/>
                        </a:rPr>
                        <a:t>20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Arial"/>
                        </a:rPr>
                        <a:t>10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r-SA" sz="2000" dirty="0">
                          <a:effectLst/>
                          <a:latin typeface="Calibri"/>
                          <a:ea typeface="Calibri"/>
                          <a:cs typeface="Arial"/>
                        </a:rPr>
                        <a:t>سعر البيع</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467544" y="2276872"/>
            <a:ext cx="8352928" cy="4321696"/>
          </a:xfrm>
          <a:prstGeom prst="rect">
            <a:avLst/>
          </a:prstGeom>
        </p:spPr>
        <p:txBody>
          <a:bodyPr wrap="square">
            <a:spAutoFit/>
          </a:bodyPr>
          <a:lstStyle/>
          <a:p>
            <a:pPr algn="just" rtl="1">
              <a:lnSpc>
                <a:spcPct val="115000"/>
              </a:lnSpc>
              <a:spcAft>
                <a:spcPts val="0"/>
              </a:spcAft>
            </a:pPr>
            <a:r>
              <a:rPr lang="ar-SA" sz="1600" dirty="0">
                <a:latin typeface="Calibri"/>
                <a:ea typeface="Calibri"/>
                <a:cs typeface="Times New Roman"/>
              </a:rPr>
              <a:t>وضع البيانات في شكل معادلات</a:t>
            </a:r>
            <a:r>
              <a:rPr lang="en-US" sz="1600" dirty="0">
                <a:latin typeface="Times New Roman"/>
                <a:ea typeface="Calibri"/>
                <a:cs typeface="Arial"/>
              </a:rPr>
              <a:t>:</a:t>
            </a:r>
            <a:endParaRPr lang="en-US" sz="1600" dirty="0">
              <a:latin typeface="Calibri"/>
              <a:ea typeface="Calibri"/>
              <a:cs typeface="Arial"/>
            </a:endParaRPr>
          </a:p>
          <a:p>
            <a:pPr algn="ctr" rtl="1">
              <a:lnSpc>
                <a:spcPct val="115000"/>
              </a:lnSpc>
              <a:spcAft>
                <a:spcPts val="0"/>
              </a:spcAft>
            </a:pPr>
            <a:r>
              <a:rPr lang="en-US" sz="1600" dirty="0">
                <a:latin typeface="Times New Roman"/>
                <a:ea typeface="Calibri"/>
                <a:cs typeface="Arial"/>
              </a:rPr>
              <a:t>MAX Z= 10 x</a:t>
            </a:r>
            <a:r>
              <a:rPr lang="en-US" sz="1600" baseline="-25000" dirty="0">
                <a:latin typeface="Times New Roman"/>
                <a:ea typeface="Calibri"/>
                <a:cs typeface="Arial"/>
              </a:rPr>
              <a:t>1</a:t>
            </a:r>
            <a:r>
              <a:rPr lang="en-US" sz="1600" dirty="0">
                <a:latin typeface="Times New Roman"/>
                <a:ea typeface="Calibri"/>
                <a:cs typeface="Arial"/>
              </a:rPr>
              <a:t> + 40x</a:t>
            </a:r>
            <a:r>
              <a:rPr lang="en-US" sz="1600" baseline="-25000" dirty="0">
                <a:latin typeface="Times New Roman"/>
                <a:ea typeface="Calibri"/>
                <a:cs typeface="Arial"/>
              </a:rPr>
              <a:t>2</a:t>
            </a:r>
            <a:r>
              <a:rPr lang="en-US" sz="1600" dirty="0">
                <a:latin typeface="Times New Roman"/>
                <a:ea typeface="Calibri"/>
                <a:cs typeface="Arial"/>
              </a:rPr>
              <a:t>s/c :</a:t>
            </a:r>
            <a:endParaRPr lang="en-US" sz="1600" dirty="0">
              <a:latin typeface="Calibri"/>
              <a:ea typeface="Calibri"/>
              <a:cs typeface="Arial"/>
            </a:endParaRPr>
          </a:p>
          <a:p>
            <a:pPr algn="ctr" rtl="1">
              <a:lnSpc>
                <a:spcPct val="115000"/>
              </a:lnSpc>
              <a:spcAft>
                <a:spcPts val="0"/>
              </a:spcAft>
            </a:pPr>
            <a:r>
              <a:rPr lang="en-US" sz="1600" dirty="0">
                <a:latin typeface="Times New Roman"/>
                <a:ea typeface="Calibri"/>
                <a:cs typeface="Arial"/>
              </a:rPr>
              <a:t>x</a:t>
            </a:r>
            <a:r>
              <a:rPr lang="en-US" sz="1600" baseline="-25000" dirty="0">
                <a:latin typeface="Times New Roman"/>
                <a:ea typeface="Calibri"/>
                <a:cs typeface="Arial"/>
              </a:rPr>
              <a:t>1</a:t>
            </a:r>
            <a:r>
              <a:rPr lang="en-US" sz="1600" dirty="0">
                <a:latin typeface="Times New Roman"/>
                <a:ea typeface="Calibri"/>
                <a:cs typeface="Arial"/>
              </a:rPr>
              <a:t> + 2x</a:t>
            </a:r>
            <a:r>
              <a:rPr lang="en-US" sz="1600" baseline="-25000" dirty="0">
                <a:latin typeface="Times New Roman"/>
                <a:ea typeface="Calibri"/>
                <a:cs typeface="Arial"/>
              </a:rPr>
              <a:t>2</a:t>
            </a:r>
            <a:r>
              <a:rPr lang="en-US" sz="1600" dirty="0">
                <a:latin typeface="Times New Roman"/>
                <a:ea typeface="Calibri"/>
                <a:cs typeface="Arial"/>
              </a:rPr>
              <a:t> </a:t>
            </a:r>
            <a:r>
              <a:rPr lang="en-US" sz="1600" dirty="0">
                <a:latin typeface="Times New Roman"/>
                <a:ea typeface="CambriaMath"/>
                <a:cs typeface="Arial"/>
              </a:rPr>
              <a:t>≤ </a:t>
            </a:r>
            <a:r>
              <a:rPr lang="en-US" sz="1600" dirty="0">
                <a:latin typeface="Times New Roman"/>
                <a:ea typeface="Calibri"/>
                <a:cs typeface="Arial"/>
              </a:rPr>
              <a:t>100x</a:t>
            </a:r>
            <a:r>
              <a:rPr lang="en-US" sz="1600" baseline="-25000" dirty="0">
                <a:latin typeface="Times New Roman"/>
                <a:ea typeface="Calibri"/>
                <a:cs typeface="Arial"/>
              </a:rPr>
              <a:t>1</a:t>
            </a:r>
            <a:r>
              <a:rPr lang="en-US" sz="1600" dirty="0">
                <a:latin typeface="Times New Roman"/>
                <a:ea typeface="Calibri"/>
                <a:cs typeface="Arial"/>
              </a:rPr>
              <a:t> + 5x</a:t>
            </a:r>
            <a:r>
              <a:rPr lang="en-US" sz="1600" baseline="-25000" dirty="0">
                <a:latin typeface="Times New Roman"/>
                <a:ea typeface="Calibri"/>
                <a:cs typeface="Arial"/>
              </a:rPr>
              <a:t>2</a:t>
            </a:r>
            <a:r>
              <a:rPr lang="en-US" sz="1600" dirty="0">
                <a:latin typeface="Times New Roman"/>
                <a:ea typeface="Calibri"/>
                <a:cs typeface="Arial"/>
              </a:rPr>
              <a:t> </a:t>
            </a:r>
            <a:r>
              <a:rPr lang="en-US" sz="1600" dirty="0">
                <a:latin typeface="Times New Roman"/>
                <a:ea typeface="CambriaMath"/>
                <a:cs typeface="Arial"/>
              </a:rPr>
              <a:t>≤ </a:t>
            </a:r>
            <a:r>
              <a:rPr lang="en-US" sz="1600" dirty="0">
                <a:latin typeface="Times New Roman"/>
                <a:ea typeface="Calibri"/>
                <a:cs typeface="Arial"/>
              </a:rPr>
              <a:t>150 x</a:t>
            </a:r>
            <a:r>
              <a:rPr lang="en-US" sz="1600" baseline="-25000" dirty="0">
                <a:latin typeface="Times New Roman"/>
                <a:ea typeface="Calibri"/>
                <a:cs typeface="Arial"/>
              </a:rPr>
              <a:t>1</a:t>
            </a:r>
            <a:r>
              <a:rPr lang="en-US" sz="1600" dirty="0">
                <a:latin typeface="Times New Roman"/>
                <a:ea typeface="CambriaMath"/>
                <a:cs typeface="Arial"/>
              </a:rPr>
              <a:t>≥ </a:t>
            </a:r>
            <a:r>
              <a:rPr lang="en-US" sz="1600" dirty="0">
                <a:latin typeface="Times New Roman"/>
                <a:ea typeface="Calibri"/>
                <a:cs typeface="Arial"/>
              </a:rPr>
              <a:t>0, x</a:t>
            </a:r>
            <a:r>
              <a:rPr lang="en-US" sz="1600" baseline="-25000" dirty="0">
                <a:latin typeface="Times New Roman"/>
                <a:ea typeface="Calibri"/>
                <a:cs typeface="Arial"/>
              </a:rPr>
              <a:t>2</a:t>
            </a:r>
            <a:r>
              <a:rPr lang="en-US" sz="1600" dirty="0">
                <a:latin typeface="Times New Roman"/>
                <a:ea typeface="CambriaMath"/>
                <a:cs typeface="Arial"/>
              </a:rPr>
              <a:t>≥ </a:t>
            </a:r>
            <a:r>
              <a:rPr lang="en-US" sz="1600" dirty="0">
                <a:latin typeface="Times New Roman"/>
                <a:ea typeface="Calibri"/>
                <a:cs typeface="Arial"/>
              </a:rPr>
              <a:t>0</a:t>
            </a:r>
            <a:r>
              <a:rPr lang="en-US" sz="1600" b="1" dirty="0">
                <a:latin typeface="Times New Roman"/>
                <a:ea typeface="Calibri"/>
                <a:cs typeface="Arial"/>
              </a:rPr>
              <a:t>5</a:t>
            </a:r>
            <a:endParaRPr lang="en-US" sz="1600" dirty="0">
              <a:latin typeface="Calibri"/>
              <a:ea typeface="Calibri"/>
              <a:cs typeface="Arial"/>
            </a:endParaRPr>
          </a:p>
          <a:p>
            <a:pPr algn="ctr" rtl="1">
              <a:lnSpc>
                <a:spcPct val="115000"/>
              </a:lnSpc>
              <a:spcAft>
                <a:spcPts val="0"/>
              </a:spcAft>
            </a:pPr>
            <a:r>
              <a:rPr lang="ar-SA" sz="1600" b="1" dirty="0">
                <a:latin typeface="Calibri"/>
                <a:ea typeface="Calibri"/>
                <a:cs typeface="Times New Roman"/>
              </a:rPr>
              <a:t> </a:t>
            </a:r>
            <a:endParaRPr lang="en-US" sz="1600" dirty="0">
              <a:latin typeface="Calibri"/>
              <a:ea typeface="Calibri"/>
              <a:cs typeface="Arial"/>
            </a:endParaRPr>
          </a:p>
          <a:p>
            <a:pPr algn="r" rtl="1">
              <a:lnSpc>
                <a:spcPct val="115000"/>
              </a:lnSpc>
              <a:spcAft>
                <a:spcPts val="0"/>
              </a:spcAft>
            </a:pPr>
            <a:r>
              <a:rPr lang="ar-SA" sz="1600" b="1" dirty="0">
                <a:latin typeface="Calibri"/>
                <a:ea typeface="Times New Roman"/>
                <a:cs typeface="Times New Roman"/>
              </a:rPr>
              <a:t>سادسا : طرق حل مشكلة البرمجة الخطية :</a:t>
            </a:r>
            <a:endParaRPr lang="en-US" sz="1600" dirty="0">
              <a:latin typeface="Calibri"/>
              <a:ea typeface="Calibri"/>
              <a:cs typeface="Arial"/>
            </a:endParaRPr>
          </a:p>
          <a:p>
            <a:pPr algn="r" rtl="1">
              <a:lnSpc>
                <a:spcPct val="115000"/>
              </a:lnSpc>
              <a:spcAft>
                <a:spcPts val="0"/>
              </a:spcAft>
            </a:pPr>
            <a:r>
              <a:rPr lang="ar-SA" sz="1600" b="1" dirty="0">
                <a:latin typeface="Calibri"/>
                <a:ea typeface="Times New Roman"/>
                <a:cs typeface="Times New Roman"/>
              </a:rPr>
              <a:t>يمكن حل مشكلة البرمجية الخطية مستخدمين أحد الأساليب التالية:</a:t>
            </a:r>
            <a:endParaRPr lang="en-US" sz="1600" dirty="0">
              <a:latin typeface="Calibri"/>
              <a:ea typeface="Calibri"/>
              <a:cs typeface="Arial"/>
            </a:endParaRPr>
          </a:p>
          <a:p>
            <a:pPr marL="342900" lvl="0" indent="-342900" algn="r" rtl="1">
              <a:lnSpc>
                <a:spcPct val="115000"/>
              </a:lnSpc>
              <a:spcAft>
                <a:spcPts val="0"/>
              </a:spcAft>
              <a:buFont typeface="+mj-lt"/>
              <a:buAutoNum type="arabicPeriod"/>
              <a:tabLst>
                <a:tab pos="457200" algn="l"/>
              </a:tabLst>
            </a:pPr>
            <a:r>
              <a:rPr lang="ar-SA" sz="1600" dirty="0">
                <a:latin typeface="Calibri"/>
                <a:ea typeface="Times New Roman"/>
                <a:cs typeface="Times New Roman"/>
              </a:rPr>
              <a:t>طريقة الرسم البياني.</a:t>
            </a:r>
            <a:r>
              <a:rPr lang="en-US" sz="1600" dirty="0">
                <a:latin typeface="Times New Roman"/>
                <a:ea typeface="Times New Roman"/>
                <a:cs typeface="Arial"/>
              </a:rPr>
              <a:t>                          </a:t>
            </a:r>
            <a:endParaRPr lang="en-US" sz="1600" dirty="0">
              <a:latin typeface="Calibri"/>
              <a:ea typeface="Calibri"/>
              <a:cs typeface="Arial"/>
            </a:endParaRPr>
          </a:p>
          <a:p>
            <a:pPr marL="342900" lvl="0" indent="-342900" algn="r" rtl="1">
              <a:lnSpc>
                <a:spcPct val="115000"/>
              </a:lnSpc>
              <a:spcAft>
                <a:spcPts val="0"/>
              </a:spcAft>
              <a:buFont typeface="+mj-lt"/>
              <a:buAutoNum type="arabicPeriod"/>
              <a:tabLst>
                <a:tab pos="457200" algn="l"/>
              </a:tabLst>
            </a:pPr>
            <a:r>
              <a:rPr lang="ar-SA" sz="1600" dirty="0">
                <a:latin typeface="Calibri"/>
                <a:ea typeface="Times New Roman"/>
                <a:cs typeface="Times New Roman"/>
              </a:rPr>
              <a:t>طريقة السمبلكس </a:t>
            </a:r>
            <a:endParaRPr lang="en-US" sz="1600" dirty="0">
              <a:latin typeface="Calibri"/>
              <a:ea typeface="Calibri"/>
              <a:cs typeface="Arial"/>
            </a:endParaRPr>
          </a:p>
          <a:p>
            <a:pPr marL="342900" lvl="0" indent="-342900" algn="r" rtl="1">
              <a:lnSpc>
                <a:spcPct val="115000"/>
              </a:lnSpc>
              <a:spcAft>
                <a:spcPts val="0"/>
              </a:spcAft>
              <a:buFont typeface="+mj-lt"/>
              <a:buAutoNum type="arabicPeriod"/>
              <a:tabLst>
                <a:tab pos="457200" algn="l"/>
              </a:tabLst>
            </a:pPr>
            <a:r>
              <a:rPr lang="ar-SA" sz="1600" dirty="0">
                <a:latin typeface="Calibri"/>
                <a:ea typeface="Times New Roman"/>
                <a:cs typeface="Times New Roman"/>
              </a:rPr>
              <a:t>طريقه الطريقة الجبرية. </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يتم تحليل مسائل البرمجة الخطية من أجل تحديد قيم المتغيرات المطلوب اتخاذ القرار بشأنها، أي تحديد قيم</a:t>
            </a:r>
            <a:r>
              <a:rPr lang="en-US" sz="1600" dirty="0">
                <a:latin typeface="Times New Roman"/>
                <a:ea typeface="Calibri"/>
                <a:cs typeface="Arial"/>
              </a:rPr>
              <a:t>  (</a:t>
            </a:r>
            <a:r>
              <a:rPr lang="en-US" sz="1600" dirty="0" err="1">
                <a:latin typeface="Times New Roman"/>
                <a:ea typeface="Calibri"/>
                <a:cs typeface="Arial"/>
              </a:rPr>
              <a:t>Xj</a:t>
            </a:r>
            <a:r>
              <a:rPr lang="en-US" sz="1600" dirty="0">
                <a:latin typeface="Times New Roman"/>
                <a:ea typeface="Calibri"/>
                <a:cs typeface="Arial"/>
              </a:rPr>
              <a:t>=1,2,……….,n)</a:t>
            </a:r>
            <a:r>
              <a:rPr lang="ar-SA" sz="1600" dirty="0">
                <a:latin typeface="Calibri"/>
                <a:ea typeface="Calibri"/>
                <a:cs typeface="Times New Roman"/>
              </a:rPr>
              <a:t>، والتي تعظم أو تقلل قيمة دالة الهدف، وذلك باستخدام الطريقة البيانية في حالة وجود متغيرين أو باستخدام الطريقة العامة لتحليل البرامج الخطية</a:t>
            </a:r>
            <a:r>
              <a:rPr lang="en-US" sz="1600" dirty="0">
                <a:latin typeface="Times New Roman"/>
                <a:ea typeface="Calibri"/>
                <a:cs typeface="Arial"/>
              </a:rPr>
              <a:t> )</a:t>
            </a:r>
            <a:r>
              <a:rPr lang="ar-SA" sz="1600" dirty="0">
                <a:latin typeface="Calibri"/>
                <a:ea typeface="Calibri"/>
                <a:cs typeface="Times New Roman"/>
              </a:rPr>
              <a:t>سامبلكس</a:t>
            </a:r>
            <a:r>
              <a:rPr lang="en-US" sz="1600" dirty="0">
                <a:latin typeface="Times New Roman"/>
                <a:ea typeface="Calibri"/>
                <a:cs typeface="Arial"/>
              </a:rPr>
              <a:t>( </a:t>
            </a:r>
            <a:r>
              <a:rPr lang="ar-SA" sz="1600" dirty="0">
                <a:latin typeface="Calibri"/>
                <a:ea typeface="Calibri"/>
                <a:cs typeface="Times New Roman"/>
              </a:rPr>
              <a:t>عند وجود متغيرين فأكثر</a:t>
            </a:r>
            <a:r>
              <a:rPr lang="en-US" sz="1600" dirty="0">
                <a:latin typeface="Times New Roman"/>
                <a:ea typeface="Calibri"/>
                <a:cs typeface="Arial"/>
              </a:rPr>
              <a:t>.</a:t>
            </a:r>
            <a:endParaRPr lang="en-US" sz="1600" dirty="0">
              <a:latin typeface="Calibri"/>
              <a:ea typeface="Calibri"/>
              <a:cs typeface="Arial"/>
            </a:endParaRPr>
          </a:p>
          <a:p>
            <a:pPr algn="just" rtl="1">
              <a:lnSpc>
                <a:spcPct val="115000"/>
              </a:lnSpc>
              <a:spcAft>
                <a:spcPts val="0"/>
              </a:spcAft>
            </a:pPr>
            <a:r>
              <a:rPr lang="ar-SA" sz="1600" b="1" dirty="0">
                <a:latin typeface="Calibri"/>
                <a:ea typeface="Calibri"/>
                <a:cs typeface="Arial"/>
              </a:rPr>
              <a:t>الطريقة البيانية لحل مشاكل البرمجة الخطية</a:t>
            </a:r>
            <a:r>
              <a:rPr lang="ar-SA" sz="1600" dirty="0">
                <a:latin typeface="Calibri"/>
                <a:ea typeface="Calibri"/>
                <a:cs typeface="Times New Roman"/>
              </a:rPr>
              <a:t> </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تعتبر طريقة الرسم البياني طريقة سهلة وبسيطة وواضحة في معالجة مشاكل البرمجة الخطية، أي المشاكل التي لا يزيد فيها عدد المتغيرات عن متغيرتين</a:t>
            </a:r>
            <a:r>
              <a:rPr lang="en-US" sz="1600" dirty="0">
                <a:latin typeface="Times New Roman"/>
                <a:ea typeface="Calibri"/>
                <a:cs typeface="Arial"/>
              </a:rPr>
              <a:t>  (2) </a:t>
            </a:r>
            <a:r>
              <a:rPr lang="ar-SA" sz="1600" dirty="0">
                <a:latin typeface="Calibri"/>
                <a:ea typeface="Calibri"/>
                <a:cs typeface="Times New Roman"/>
              </a:rPr>
              <a:t>، والتي تحتوي على عدد بسيط من القيود</a:t>
            </a:r>
            <a:r>
              <a:rPr lang="en-US" sz="1600" dirty="0">
                <a:latin typeface="Times New Roman"/>
                <a:ea typeface="Calibri"/>
                <a:cs typeface="Arial"/>
              </a:rPr>
              <a:t>.</a:t>
            </a:r>
            <a:endParaRPr lang="en-US" sz="1600" dirty="0">
              <a:effectLst/>
              <a:latin typeface="Calibri"/>
              <a:ea typeface="Calibri"/>
              <a:cs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68" name="Slide Number Placeholder 3"/>
          <p:cNvSpPr>
            <a:spLocks noGrp="1"/>
          </p:cNvSpPr>
          <p:nvPr>
            <p:ph type="sldNum" sz="quarter" idx="12"/>
          </p:nvPr>
        </p:nvSpPr>
        <p:spPr>
          <a:xfrm>
            <a:off x="8436160" y="6093296"/>
            <a:ext cx="480592" cy="463749"/>
          </a:xfrm>
          <a:noFill/>
          <a:ln>
            <a:miter lim="800000"/>
            <a:headEnd/>
            <a:tailEnd/>
          </a:ln>
        </p:spPr>
        <p:txBody>
          <a:bodyPr/>
          <a:lstStyle/>
          <a:p>
            <a:fld id="{DFFD1D7A-1D33-437D-A765-A91C3DA23AF8}" type="slidenum">
              <a:rPr lang="en-US" sz="1400" smtClean="0"/>
              <a:pPr/>
              <a:t>21</a:t>
            </a:fld>
            <a:endParaRPr lang="en-US" sz="1400" dirty="0" smtClean="0"/>
          </a:p>
        </p:txBody>
      </p:sp>
      <p:sp>
        <p:nvSpPr>
          <p:cNvPr id="6" name="Rectangle 5"/>
          <p:cNvSpPr/>
          <p:nvPr/>
        </p:nvSpPr>
        <p:spPr>
          <a:xfrm>
            <a:off x="899592" y="476672"/>
            <a:ext cx="7200800" cy="523220"/>
          </a:xfrm>
          <a:prstGeom prst="rect">
            <a:avLst/>
          </a:prstGeom>
        </p:spPr>
        <p:txBody>
          <a:bodyPr wrap="square">
            <a:spAutoFit/>
          </a:bodyPr>
          <a:lstStyle/>
          <a:p>
            <a:pPr algn="ctr" rtl="1">
              <a:spcAft>
                <a:spcPts val="0"/>
              </a:spcAft>
            </a:pPr>
            <a:r>
              <a:rPr lang="ar-IQ" sz="2800" b="1" dirty="0">
                <a:latin typeface="Calibri"/>
                <a:ea typeface="Calibri"/>
                <a:cs typeface="Times New Roman"/>
              </a:rPr>
              <a:t> </a:t>
            </a:r>
            <a:endParaRPr lang="en-US" sz="2800" dirty="0">
              <a:solidFill>
                <a:srgbClr val="FF0000"/>
              </a:solidFill>
            </a:endParaRPr>
          </a:p>
        </p:txBody>
      </p:sp>
      <p:sp>
        <p:nvSpPr>
          <p:cNvPr id="9" name="Rectangle 8"/>
          <p:cNvSpPr/>
          <p:nvPr/>
        </p:nvSpPr>
        <p:spPr>
          <a:xfrm>
            <a:off x="755576" y="332656"/>
            <a:ext cx="7632848" cy="5445593"/>
          </a:xfrm>
          <a:prstGeom prst="rect">
            <a:avLst/>
          </a:prstGeom>
        </p:spPr>
        <p:txBody>
          <a:bodyPr wrap="square">
            <a:spAutoFit/>
          </a:bodyPr>
          <a:lstStyle/>
          <a:p>
            <a:pPr marL="685800" lvl="1" algn="ctr">
              <a:lnSpc>
                <a:spcPct val="115000"/>
              </a:lnSpc>
              <a:spcAft>
                <a:spcPts val="1000"/>
              </a:spcAft>
            </a:pPr>
            <a:r>
              <a:rPr lang="ar-SA" b="1" dirty="0">
                <a:latin typeface="Calibri"/>
                <a:ea typeface="Calibri"/>
                <a:cs typeface="Arial"/>
              </a:rPr>
              <a:t>وعند اتباع أسلوب الرسم البياني يجب اتباع الخطوات التالية:</a:t>
            </a:r>
            <a:endParaRPr lang="en-US" sz="1000" dirty="0">
              <a:latin typeface="Calibri"/>
              <a:ea typeface="Calibri"/>
              <a:cs typeface="Arial"/>
            </a:endParaRPr>
          </a:p>
          <a:p>
            <a:pPr marL="800100" lvl="1" indent="-342900" algn="r" rtl="1">
              <a:lnSpc>
                <a:spcPct val="115000"/>
              </a:lnSpc>
              <a:spcAft>
                <a:spcPts val="0"/>
              </a:spcAft>
              <a:buFont typeface="Times New Roman"/>
              <a:buChar char="-"/>
            </a:pPr>
            <a:r>
              <a:rPr lang="ar-SA" dirty="0">
                <a:latin typeface="Calibri"/>
                <a:ea typeface="Calibri"/>
                <a:cs typeface="Arial"/>
              </a:rPr>
              <a:t>رسم المحور السيني والصادي(الجزء الموجب من كل منهما)</a:t>
            </a:r>
            <a:endParaRPr lang="en-US" sz="1000" dirty="0">
              <a:latin typeface="Calibri"/>
              <a:ea typeface="Calibri"/>
              <a:cs typeface="Arial"/>
            </a:endParaRPr>
          </a:p>
          <a:p>
            <a:pPr marL="800100" lvl="1" indent="-342900" algn="r" rtl="1">
              <a:lnSpc>
                <a:spcPct val="115000"/>
              </a:lnSpc>
              <a:spcAft>
                <a:spcPts val="0"/>
              </a:spcAft>
              <a:buFont typeface="Times New Roman"/>
              <a:buChar char="-"/>
            </a:pPr>
            <a:r>
              <a:rPr lang="ar-SA" dirty="0">
                <a:latin typeface="Calibri"/>
                <a:ea typeface="Calibri"/>
                <a:cs typeface="Arial"/>
              </a:rPr>
              <a:t>تحديد نقطتين لكل مستقيم (معادلة)</a:t>
            </a:r>
            <a:endParaRPr lang="en-US" sz="1000" dirty="0">
              <a:latin typeface="Calibri"/>
              <a:ea typeface="Calibri"/>
              <a:cs typeface="Arial"/>
            </a:endParaRPr>
          </a:p>
          <a:p>
            <a:pPr marL="800100" lvl="1" indent="-342900" algn="r" rtl="1">
              <a:lnSpc>
                <a:spcPct val="115000"/>
              </a:lnSpc>
              <a:spcAft>
                <a:spcPts val="0"/>
              </a:spcAft>
              <a:buFont typeface="Times New Roman"/>
              <a:buChar char="-"/>
            </a:pPr>
            <a:r>
              <a:rPr lang="ar-SA" dirty="0">
                <a:latin typeface="Calibri"/>
                <a:ea typeface="Calibri"/>
                <a:cs typeface="Arial"/>
              </a:rPr>
              <a:t>رسم المستقيمات المعبرة عن المعادلات</a:t>
            </a:r>
            <a:endParaRPr lang="en-US" sz="1000" dirty="0">
              <a:latin typeface="Calibri"/>
              <a:ea typeface="Calibri"/>
              <a:cs typeface="Arial"/>
            </a:endParaRPr>
          </a:p>
          <a:p>
            <a:pPr marL="800100" lvl="1" indent="-342900" algn="r" rtl="1">
              <a:lnSpc>
                <a:spcPct val="115000"/>
              </a:lnSpc>
              <a:spcAft>
                <a:spcPts val="0"/>
              </a:spcAft>
              <a:buFont typeface="Times New Roman"/>
              <a:buChar char="-"/>
            </a:pPr>
            <a:r>
              <a:rPr lang="ar-SA" dirty="0">
                <a:latin typeface="Calibri"/>
                <a:ea typeface="Calibri"/>
                <a:cs typeface="Arial"/>
              </a:rPr>
              <a:t>تحديد منطقة الامكانيات المتاحة </a:t>
            </a:r>
            <a:endParaRPr lang="en-US" sz="1000" dirty="0">
              <a:latin typeface="Calibri"/>
              <a:ea typeface="Calibri"/>
              <a:cs typeface="Arial"/>
            </a:endParaRPr>
          </a:p>
          <a:p>
            <a:pPr marL="800100" lvl="1" indent="-342900" algn="r" rtl="1">
              <a:lnSpc>
                <a:spcPct val="115000"/>
              </a:lnSpc>
              <a:spcAft>
                <a:spcPts val="0"/>
              </a:spcAft>
              <a:buFont typeface="Times New Roman"/>
              <a:buChar char="-"/>
            </a:pPr>
            <a:r>
              <a:rPr lang="ar-SA" dirty="0">
                <a:latin typeface="Calibri"/>
                <a:ea typeface="Calibri"/>
                <a:cs typeface="Arial"/>
              </a:rPr>
              <a:t>تعيين النقطة ضمن منطقة الامكانيات المتاحة التي تعطي أفضل النتائج(أعلى عائد أو أقل تكلفة) وعادة تكون نقطة تقاطع مستقيمات وتكون في حالة تعظيم الأرباح أبعد ما يكون عن نقطة الأصل وتكون في حالة تقليل التكاليف أقرب ما يكون من نقطة الأصل </a:t>
            </a:r>
            <a:endParaRPr lang="en-US" sz="1000" dirty="0">
              <a:latin typeface="Calibri"/>
              <a:ea typeface="Calibri"/>
              <a:cs typeface="Arial"/>
            </a:endParaRPr>
          </a:p>
          <a:p>
            <a:pPr lvl="1" algn="just" rtl="1">
              <a:lnSpc>
                <a:spcPct val="115000"/>
              </a:lnSpc>
              <a:spcAft>
                <a:spcPts val="0"/>
              </a:spcAft>
            </a:pPr>
            <a:r>
              <a:rPr lang="ar-SA" dirty="0">
                <a:latin typeface="Calibri"/>
                <a:ea typeface="Calibri"/>
                <a:cs typeface="Times New Roman"/>
              </a:rPr>
              <a:t>المثال الاول</a:t>
            </a:r>
            <a:endParaRPr lang="en-US" sz="1000" dirty="0">
              <a:latin typeface="Calibri"/>
              <a:ea typeface="Calibri"/>
              <a:cs typeface="Arial"/>
            </a:endParaRPr>
          </a:p>
          <a:p>
            <a:pPr lvl="1" algn="just" rtl="1">
              <a:lnSpc>
                <a:spcPct val="115000"/>
              </a:lnSpc>
              <a:spcAft>
                <a:spcPts val="1000"/>
              </a:spcAft>
            </a:pPr>
            <a:r>
              <a:rPr lang="en-US" dirty="0">
                <a:latin typeface="Times New Roman"/>
                <a:ea typeface="Calibri"/>
                <a:cs typeface="Arial"/>
              </a:rPr>
              <a:t> </a:t>
            </a:r>
            <a:r>
              <a:rPr lang="ar-SA" dirty="0">
                <a:latin typeface="Calibri"/>
                <a:ea typeface="Calibri"/>
                <a:cs typeface="Times New Roman"/>
              </a:rPr>
              <a:t>أوجد حل للمشكلة بيانيا</a:t>
            </a:r>
            <a:endParaRPr lang="en-US" sz="1000" dirty="0">
              <a:latin typeface="Calibri"/>
              <a:ea typeface="Calibri"/>
              <a:cs typeface="Arial"/>
            </a:endParaRPr>
          </a:p>
          <a:p>
            <a:pPr lvl="1" algn="just" rtl="1">
              <a:lnSpc>
                <a:spcPct val="115000"/>
              </a:lnSpc>
              <a:spcAft>
                <a:spcPts val="0"/>
              </a:spcAft>
            </a:pPr>
            <a:r>
              <a:rPr lang="ar-SA" b="1" dirty="0">
                <a:latin typeface="Calibri"/>
                <a:ea typeface="Calibri"/>
                <a:cs typeface="Times New Roman"/>
              </a:rPr>
              <a:t>الحل: </a:t>
            </a:r>
            <a:endParaRPr lang="en-US" sz="1000" dirty="0">
              <a:latin typeface="Calibri"/>
              <a:ea typeface="Calibri"/>
              <a:cs typeface="Arial"/>
            </a:endParaRPr>
          </a:p>
          <a:p>
            <a:pPr lvl="1" algn="just" rtl="1">
              <a:lnSpc>
                <a:spcPct val="115000"/>
              </a:lnSpc>
              <a:spcAft>
                <a:spcPts val="0"/>
              </a:spcAft>
            </a:pPr>
            <a:r>
              <a:rPr lang="ar-SA" dirty="0">
                <a:latin typeface="Calibri"/>
                <a:ea typeface="Calibri"/>
                <a:cs typeface="Times New Roman"/>
              </a:rPr>
              <a:t>حل المشكلة بيانيا</a:t>
            </a:r>
            <a:r>
              <a:rPr lang="en-US" dirty="0">
                <a:latin typeface="Times New Roman"/>
                <a:ea typeface="Calibri"/>
                <a:cs typeface="Arial"/>
              </a:rPr>
              <a:t> </a:t>
            </a:r>
            <a:endParaRPr lang="en-US" sz="1000" dirty="0">
              <a:latin typeface="Calibri"/>
              <a:ea typeface="Calibri"/>
              <a:cs typeface="Arial"/>
            </a:endParaRPr>
          </a:p>
          <a:p>
            <a:pPr lvl="1" algn="just" rtl="1">
              <a:lnSpc>
                <a:spcPct val="115000"/>
              </a:lnSpc>
              <a:spcAft>
                <a:spcPts val="0"/>
              </a:spcAft>
            </a:pPr>
            <a:r>
              <a:rPr lang="ar-SA" b="1" dirty="0">
                <a:latin typeface="Calibri"/>
                <a:ea typeface="Calibri"/>
                <a:cs typeface="Times New Roman"/>
              </a:rPr>
              <a:t>أولا</a:t>
            </a:r>
            <a:r>
              <a:rPr lang="en-US" b="1" dirty="0">
                <a:latin typeface="Times New Roman"/>
                <a:ea typeface="Calibri"/>
                <a:cs typeface="Arial"/>
              </a:rPr>
              <a:t>:  </a:t>
            </a:r>
            <a:r>
              <a:rPr lang="ar-SA" dirty="0">
                <a:latin typeface="Calibri"/>
                <a:ea typeface="Calibri"/>
                <a:cs typeface="Times New Roman"/>
              </a:rPr>
              <a:t>تحويل القيود إلى معادلات</a:t>
            </a:r>
            <a:endParaRPr lang="en-US" sz="1000" dirty="0">
              <a:latin typeface="Calibri"/>
              <a:ea typeface="Calibri"/>
              <a:cs typeface="Arial"/>
            </a:endParaRPr>
          </a:p>
          <a:p>
            <a:pPr lvl="1" algn="ctr" rtl="1">
              <a:lnSpc>
                <a:spcPct val="115000"/>
              </a:lnSpc>
              <a:spcAft>
                <a:spcPts val="0"/>
              </a:spcAft>
            </a:pPr>
            <a:r>
              <a:rPr lang="en-US" dirty="0">
                <a:latin typeface="Times New Roman"/>
                <a:ea typeface="Calibri"/>
                <a:cs typeface="Arial"/>
              </a:rPr>
              <a:t>x</a:t>
            </a:r>
            <a:r>
              <a:rPr lang="en-US" baseline="-25000" dirty="0">
                <a:latin typeface="Times New Roman"/>
                <a:ea typeface="Calibri"/>
                <a:cs typeface="Arial"/>
              </a:rPr>
              <a:t>1</a:t>
            </a:r>
            <a:r>
              <a:rPr lang="en-US" dirty="0">
                <a:latin typeface="Times New Roman"/>
                <a:ea typeface="Calibri"/>
                <a:cs typeface="Arial"/>
              </a:rPr>
              <a:t> + 2x</a:t>
            </a:r>
            <a:r>
              <a:rPr lang="en-US" baseline="-25000" dirty="0">
                <a:latin typeface="Times New Roman"/>
                <a:ea typeface="Calibri"/>
                <a:cs typeface="Arial"/>
              </a:rPr>
              <a:t>2</a:t>
            </a:r>
            <a:r>
              <a:rPr lang="en-US" dirty="0">
                <a:latin typeface="Times New Roman"/>
                <a:ea typeface="Calibri"/>
                <a:cs typeface="Arial"/>
              </a:rPr>
              <a:t> </a:t>
            </a:r>
            <a:r>
              <a:rPr lang="en-US" dirty="0">
                <a:latin typeface="Times New Roman"/>
                <a:ea typeface="CambriaMath"/>
                <a:cs typeface="Arial"/>
              </a:rPr>
              <a:t>= </a:t>
            </a:r>
            <a:r>
              <a:rPr lang="en-US" dirty="0">
                <a:latin typeface="Times New Roman"/>
                <a:ea typeface="Calibri"/>
                <a:cs typeface="Arial"/>
              </a:rPr>
              <a:t>100</a:t>
            </a:r>
            <a:endParaRPr lang="en-US" sz="1000" dirty="0">
              <a:latin typeface="Calibri"/>
              <a:ea typeface="Calibri"/>
              <a:cs typeface="Arial"/>
            </a:endParaRPr>
          </a:p>
          <a:p>
            <a:pPr lvl="1" algn="ctr" rtl="1">
              <a:lnSpc>
                <a:spcPct val="115000"/>
              </a:lnSpc>
              <a:spcAft>
                <a:spcPts val="0"/>
              </a:spcAft>
            </a:pPr>
            <a:r>
              <a:rPr lang="en-US" dirty="0">
                <a:latin typeface="Times New Roman"/>
                <a:ea typeface="Calibri"/>
                <a:cs typeface="Arial"/>
              </a:rPr>
              <a:t>x</a:t>
            </a:r>
            <a:r>
              <a:rPr lang="en-US" baseline="-25000" dirty="0">
                <a:latin typeface="Times New Roman"/>
                <a:ea typeface="Calibri"/>
                <a:cs typeface="Arial"/>
              </a:rPr>
              <a:t>1</a:t>
            </a:r>
            <a:r>
              <a:rPr lang="en-US" dirty="0">
                <a:latin typeface="Times New Roman"/>
                <a:ea typeface="Calibri"/>
                <a:cs typeface="Arial"/>
              </a:rPr>
              <a:t> + 5x</a:t>
            </a:r>
            <a:r>
              <a:rPr lang="en-US" baseline="-25000" dirty="0">
                <a:latin typeface="Times New Roman"/>
                <a:ea typeface="Calibri"/>
                <a:cs typeface="Arial"/>
              </a:rPr>
              <a:t>2</a:t>
            </a:r>
            <a:r>
              <a:rPr lang="en-US" dirty="0">
                <a:latin typeface="Times New Roman"/>
                <a:ea typeface="Calibri"/>
                <a:cs typeface="Arial"/>
              </a:rPr>
              <a:t> </a:t>
            </a:r>
            <a:r>
              <a:rPr lang="en-US" dirty="0">
                <a:latin typeface="Times New Roman"/>
                <a:ea typeface="CambriaMath"/>
                <a:cs typeface="Arial"/>
              </a:rPr>
              <a:t>= </a:t>
            </a:r>
            <a:r>
              <a:rPr lang="en-US" dirty="0">
                <a:latin typeface="Times New Roman"/>
                <a:ea typeface="Calibri"/>
                <a:cs typeface="Arial"/>
              </a:rPr>
              <a:t>150</a:t>
            </a:r>
            <a:endParaRPr lang="en-US" sz="1000" dirty="0">
              <a:latin typeface="Calibri"/>
              <a:ea typeface="Calibri"/>
              <a:cs typeface="Arial"/>
            </a:endParaRPr>
          </a:p>
          <a:p>
            <a:pPr lvl="1" algn="just" rtl="1">
              <a:lnSpc>
                <a:spcPct val="115000"/>
              </a:lnSpc>
              <a:spcAft>
                <a:spcPts val="0"/>
              </a:spcAft>
            </a:pPr>
            <a:r>
              <a:rPr lang="ar-SA" b="1" dirty="0">
                <a:latin typeface="Calibri"/>
                <a:ea typeface="Calibri"/>
                <a:cs typeface="Times New Roman"/>
              </a:rPr>
              <a:t>ثانيا </a:t>
            </a:r>
            <a:r>
              <a:rPr lang="en-US" b="1" dirty="0">
                <a:latin typeface="Times New Roman"/>
                <a:ea typeface="Calibri"/>
                <a:cs typeface="Arial"/>
              </a:rPr>
              <a:t>: </a:t>
            </a:r>
            <a:r>
              <a:rPr lang="ar-SA" dirty="0">
                <a:latin typeface="Calibri"/>
                <a:ea typeface="Calibri"/>
                <a:cs typeface="Times New Roman"/>
              </a:rPr>
              <a:t>رسم مستقيمات </a:t>
            </a:r>
            <a:r>
              <a:rPr lang="ar-SA" dirty="0" smtClean="0">
                <a:latin typeface="Calibri"/>
                <a:ea typeface="Calibri"/>
                <a:cs typeface="Times New Roman"/>
              </a:rPr>
              <a:t>القيود</a:t>
            </a:r>
            <a:endParaRPr lang="en-US" sz="1000" dirty="0">
              <a:latin typeface="Calibri"/>
              <a:ea typeface="Calibri"/>
              <a:cs typeface="Arial"/>
            </a:endParaRPr>
          </a:p>
        </p:txBody>
      </p:sp>
    </p:spTree>
  </p:cSld>
  <p:clrMapOvr>
    <a:masterClrMapping/>
  </p:clrMapOvr>
  <p:transition>
    <p:cut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52" name="Slide Number Placeholder 3"/>
          <p:cNvSpPr>
            <a:spLocks noGrp="1"/>
          </p:cNvSpPr>
          <p:nvPr>
            <p:ph type="sldNum" sz="quarter" idx="12"/>
          </p:nvPr>
        </p:nvSpPr>
        <p:spPr>
          <a:xfrm>
            <a:off x="8496436" y="6309320"/>
            <a:ext cx="516596" cy="463749"/>
          </a:xfrm>
          <a:noFill/>
          <a:ln>
            <a:miter lim="800000"/>
            <a:headEnd/>
            <a:tailEnd/>
          </a:ln>
        </p:spPr>
        <p:txBody>
          <a:bodyPr/>
          <a:lstStyle/>
          <a:p>
            <a:fld id="{2C175972-430E-47A0-B7D3-CD05DF590147}" type="slidenum">
              <a:rPr lang="en-US" sz="1400" smtClean="0"/>
              <a:pPr/>
              <a:t>22</a:t>
            </a:fld>
            <a:endParaRPr lang="en-US" sz="1400" dirty="0" smtClean="0"/>
          </a:p>
        </p:txBody>
      </p:sp>
      <p:sp>
        <p:nvSpPr>
          <p:cNvPr id="2" name="Title 1"/>
          <p:cNvSpPr>
            <a:spLocks noGrp="1"/>
          </p:cNvSpPr>
          <p:nvPr>
            <p:ph type="title"/>
          </p:nvPr>
        </p:nvSpPr>
        <p:spPr>
          <a:xfrm>
            <a:off x="827584" y="608845"/>
            <a:ext cx="8183880" cy="1512168"/>
          </a:xfrm>
        </p:spPr>
        <p:txBody>
          <a:bodyPr/>
          <a:lstStyle/>
          <a:p>
            <a:pPr marL="347980" rtl="1">
              <a:lnSpc>
                <a:spcPct val="115000"/>
              </a:lnSpc>
              <a:spcAft>
                <a:spcPts val="1000"/>
              </a:spcAft>
            </a:pPr>
            <a:r>
              <a:rPr lang="ar-SA" sz="2000" b="1" dirty="0">
                <a:latin typeface="Calibri"/>
                <a:ea typeface="Calibri"/>
              </a:rPr>
              <a:t> </a:t>
            </a:r>
            <a:endParaRPr lang="ar-IQ" sz="2400" b="1" dirty="0" smtClean="0">
              <a:solidFill>
                <a:srgbClr val="0033CC"/>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233249959"/>
              </p:ext>
            </p:extLst>
          </p:nvPr>
        </p:nvGraphicFramePr>
        <p:xfrm>
          <a:off x="2123728" y="1124744"/>
          <a:ext cx="5038726" cy="701040"/>
        </p:xfrm>
        <a:graphic>
          <a:graphicData uri="http://schemas.openxmlformats.org/drawingml/2006/table">
            <a:tbl>
              <a:tblPr rtl="1" firstRow="1" firstCol="1" bandRow="1"/>
              <a:tblGrid>
                <a:gridCol w="1696714"/>
                <a:gridCol w="1667515"/>
                <a:gridCol w="1674497"/>
              </a:tblGrid>
              <a:tr h="0">
                <a:tc>
                  <a:txBody>
                    <a:bodyPr/>
                    <a:lstStyle/>
                    <a:p>
                      <a:pPr marL="457200" algn="ctr" rtl="1">
                        <a:lnSpc>
                          <a:spcPct val="115000"/>
                        </a:lnSpc>
                        <a:spcAft>
                          <a:spcPts val="0"/>
                        </a:spcAft>
                      </a:pPr>
                      <a:r>
                        <a:rPr lang="en-US" sz="2000" dirty="0">
                          <a:effectLst/>
                          <a:latin typeface="Times New Roman"/>
                          <a:ea typeface="Calibri"/>
                          <a:cs typeface="Arial"/>
                        </a:rPr>
                        <a:t>100</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0">
                        <a:lnSpc>
                          <a:spcPct val="115000"/>
                        </a:lnSpc>
                        <a:spcAft>
                          <a:spcPts val="0"/>
                        </a:spcAft>
                      </a:pPr>
                      <a:r>
                        <a:rPr lang="en-US" sz="2000">
                          <a:effectLst/>
                          <a:latin typeface="Times New Roman"/>
                          <a:ea typeface="Calibri"/>
                          <a:cs typeface="Arial"/>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en-US" sz="2000">
                          <a:effectLst/>
                          <a:latin typeface="Times New Roman"/>
                          <a:ea typeface="Calibri"/>
                          <a:cs typeface="Arial"/>
                        </a:rPr>
                        <a:t>X</a:t>
                      </a:r>
                      <a:r>
                        <a:rPr lang="en-US" sz="2000" baseline="-25000">
                          <a:effectLst/>
                          <a:latin typeface="Times New Roman"/>
                          <a:ea typeface="Calibri"/>
                          <a:cs typeface="Arial"/>
                        </a:rPr>
                        <a:t>1</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algn="ctr" rtl="1">
                        <a:lnSpc>
                          <a:spcPct val="115000"/>
                        </a:lnSpc>
                        <a:spcAft>
                          <a:spcPts val="0"/>
                        </a:spcAft>
                      </a:pPr>
                      <a:r>
                        <a:rPr lang="en-US" sz="2000">
                          <a:effectLst/>
                          <a:latin typeface="Times New Roman"/>
                          <a:ea typeface="Calibri"/>
                          <a:cs typeface="Arial"/>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0">
                        <a:lnSpc>
                          <a:spcPct val="115000"/>
                        </a:lnSpc>
                        <a:spcAft>
                          <a:spcPts val="0"/>
                        </a:spcAft>
                      </a:pPr>
                      <a:r>
                        <a:rPr lang="en-US" sz="2000" dirty="0">
                          <a:effectLst/>
                          <a:latin typeface="Times New Roman"/>
                          <a:ea typeface="Calibri"/>
                          <a:cs typeface="Arial"/>
                        </a:rPr>
                        <a:t>50</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en-US" sz="2000" dirty="0">
                          <a:effectLst/>
                          <a:latin typeface="Times New Roman"/>
                          <a:ea typeface="Calibri"/>
                          <a:cs typeface="Arial"/>
                        </a:rPr>
                        <a:t>X</a:t>
                      </a:r>
                      <a:r>
                        <a:rPr lang="en-US" sz="2000" baseline="-25000" dirty="0">
                          <a:effectLst/>
                          <a:latin typeface="Times New Roman"/>
                          <a:ea typeface="Calibri"/>
                          <a:cs typeface="Arial"/>
                        </a:rPr>
                        <a:t>2</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5652120" y="548680"/>
            <a:ext cx="2000868" cy="410882"/>
          </a:xfrm>
          <a:prstGeom prst="rect">
            <a:avLst/>
          </a:prstGeom>
        </p:spPr>
        <p:txBody>
          <a:bodyPr wrap="none">
            <a:spAutoFit/>
          </a:bodyPr>
          <a:lstStyle/>
          <a:p>
            <a:pPr marL="800100" lvl="1" indent="-342900" algn="just" rtl="1">
              <a:lnSpc>
                <a:spcPct val="115000"/>
              </a:lnSpc>
              <a:spcAft>
                <a:spcPts val="1000"/>
              </a:spcAft>
              <a:buFont typeface="Times New Roman"/>
              <a:buChar char="-"/>
            </a:pPr>
            <a:r>
              <a:rPr lang="ar-SA" dirty="0">
                <a:solidFill>
                  <a:prstClr val="black"/>
                </a:solidFill>
                <a:latin typeface="Calibri"/>
                <a:ea typeface="Calibri"/>
                <a:cs typeface="Times New Roman"/>
              </a:rPr>
              <a:t>المستقيم الأول</a:t>
            </a:r>
            <a:endParaRPr lang="en-US" sz="1000" dirty="0">
              <a:solidFill>
                <a:prstClr val="black"/>
              </a:solidFill>
              <a:latin typeface="Calibri"/>
              <a:ea typeface="Calibri"/>
              <a:cs typeface="Arial"/>
            </a:endParaRPr>
          </a:p>
        </p:txBody>
      </p:sp>
      <p:graphicFrame>
        <p:nvGraphicFramePr>
          <p:cNvPr id="5" name="Table 4"/>
          <p:cNvGraphicFramePr>
            <a:graphicFrameLocks noGrp="1"/>
          </p:cNvGraphicFramePr>
          <p:nvPr>
            <p:extLst>
              <p:ext uri="{D42A27DB-BD31-4B8C-83A1-F6EECF244321}">
                <p14:modId xmlns:p14="http://schemas.microsoft.com/office/powerpoint/2010/main" val="1329866528"/>
              </p:ext>
            </p:extLst>
          </p:nvPr>
        </p:nvGraphicFramePr>
        <p:xfrm>
          <a:off x="2182215" y="2227085"/>
          <a:ext cx="5038725" cy="771144"/>
        </p:xfrm>
        <a:graphic>
          <a:graphicData uri="http://schemas.openxmlformats.org/drawingml/2006/table">
            <a:tbl>
              <a:tblPr rtl="1" firstRow="1" firstCol="1" bandRow="1"/>
              <a:tblGrid>
                <a:gridCol w="1679575"/>
                <a:gridCol w="1679575"/>
                <a:gridCol w="1679575"/>
              </a:tblGrid>
              <a:tr h="0">
                <a:tc>
                  <a:txBody>
                    <a:bodyPr/>
                    <a:lstStyle/>
                    <a:p>
                      <a:pPr marL="457200" algn="ctr" rtl="1">
                        <a:lnSpc>
                          <a:spcPct val="115000"/>
                        </a:lnSpc>
                        <a:spcAft>
                          <a:spcPts val="0"/>
                        </a:spcAft>
                      </a:pPr>
                      <a:r>
                        <a:rPr lang="en-US" sz="2200" dirty="0">
                          <a:effectLst/>
                          <a:latin typeface="Times New Roman"/>
                          <a:ea typeface="Calibri"/>
                          <a:cs typeface="Arial"/>
                        </a:rPr>
                        <a:t>150</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0">
                        <a:lnSpc>
                          <a:spcPct val="115000"/>
                        </a:lnSpc>
                        <a:spcAft>
                          <a:spcPts val="0"/>
                        </a:spcAft>
                      </a:pPr>
                      <a:r>
                        <a:rPr lang="en-US" sz="2200" dirty="0">
                          <a:effectLst/>
                          <a:latin typeface="Times New Roman"/>
                          <a:ea typeface="Calibri"/>
                          <a:cs typeface="Arial"/>
                        </a:rPr>
                        <a:t>0</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en-US" sz="2200">
                          <a:effectLst/>
                          <a:latin typeface="Times New Roman"/>
                          <a:ea typeface="Calibri"/>
                          <a:cs typeface="Arial"/>
                        </a:rPr>
                        <a:t>X</a:t>
                      </a:r>
                      <a:r>
                        <a:rPr lang="en-US" sz="2200" baseline="-25000">
                          <a:effectLst/>
                          <a:latin typeface="Times New Roman"/>
                          <a:ea typeface="Calibri"/>
                          <a:cs typeface="Arial"/>
                        </a:rPr>
                        <a:t>1</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algn="ctr" rtl="1">
                        <a:lnSpc>
                          <a:spcPct val="115000"/>
                        </a:lnSpc>
                        <a:spcAft>
                          <a:spcPts val="0"/>
                        </a:spcAft>
                      </a:pPr>
                      <a:r>
                        <a:rPr lang="en-US" sz="2200">
                          <a:effectLst/>
                          <a:latin typeface="Times New Roman"/>
                          <a:ea typeface="Calibri"/>
                          <a:cs typeface="Arial"/>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0">
                        <a:lnSpc>
                          <a:spcPct val="115000"/>
                        </a:lnSpc>
                        <a:spcAft>
                          <a:spcPts val="0"/>
                        </a:spcAft>
                      </a:pPr>
                      <a:r>
                        <a:rPr lang="en-US" sz="2200">
                          <a:effectLst/>
                          <a:latin typeface="Times New Roman"/>
                          <a:ea typeface="Calibri"/>
                          <a:cs typeface="Arial"/>
                        </a:rPr>
                        <a:t>30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en-US" sz="2200" dirty="0">
                          <a:effectLst/>
                          <a:latin typeface="Times New Roman"/>
                          <a:ea typeface="Calibri"/>
                          <a:cs typeface="Arial"/>
                        </a:rPr>
                        <a:t>X</a:t>
                      </a:r>
                      <a:r>
                        <a:rPr lang="en-US" sz="2200" baseline="-25000" dirty="0">
                          <a:effectLst/>
                          <a:latin typeface="Times New Roman"/>
                          <a:ea typeface="Calibri"/>
                          <a:cs typeface="Arial"/>
                        </a:rPr>
                        <a:t>2</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5305494" y="1873142"/>
            <a:ext cx="19154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ar-SA" altLang="en-US" sz="2200" b="0" i="0" u="none" strike="noStrike" cap="none" normalizeH="0" baseline="0" dirty="0" smtClean="0">
                <a:ln>
                  <a:noFill/>
                </a:ln>
                <a:solidFill>
                  <a:schemeClr val="tx1"/>
                </a:solidFill>
                <a:effectLst/>
                <a:latin typeface="TimesNewRomanPSMT" charset="-78"/>
                <a:ea typeface="SymbolMT" charset="-120"/>
                <a:cs typeface="Arial" pitchFamily="34" charset="0"/>
              </a:rPr>
              <a:t>المستقيم الثاني</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206"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1788" y="2780928"/>
            <a:ext cx="5938837" cy="333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3"/>
          <p:cNvSpPr>
            <a:spLocks noGrp="1"/>
          </p:cNvSpPr>
          <p:nvPr>
            <p:ph type="sldNum" sz="quarter" idx="12"/>
          </p:nvPr>
        </p:nvSpPr>
        <p:spPr>
          <a:xfrm>
            <a:off x="8460432" y="6331346"/>
            <a:ext cx="552600" cy="338014"/>
          </a:xfrm>
          <a:noFill/>
          <a:ln>
            <a:miter lim="800000"/>
            <a:headEnd/>
            <a:tailEnd/>
          </a:ln>
        </p:spPr>
        <p:txBody>
          <a:bodyPr/>
          <a:lstStyle/>
          <a:p>
            <a:fld id="{43000EBE-0C12-4500-966F-A21CDA7D0445}" type="slidenum">
              <a:rPr lang="en-US" sz="1400" smtClean="0"/>
              <a:pPr/>
              <a:t>23</a:t>
            </a:fld>
            <a:endParaRPr lang="en-US" sz="1400" dirty="0" smtClean="0"/>
          </a:p>
        </p:txBody>
      </p:sp>
      <p:sp>
        <p:nvSpPr>
          <p:cNvPr id="21" name="Rectangle 20"/>
          <p:cNvSpPr/>
          <p:nvPr/>
        </p:nvSpPr>
        <p:spPr>
          <a:xfrm>
            <a:off x="467544" y="188640"/>
            <a:ext cx="8280920" cy="1366528"/>
          </a:xfrm>
          <a:prstGeom prst="rect">
            <a:avLst/>
          </a:prstGeom>
        </p:spPr>
        <p:txBody>
          <a:bodyPr wrap="square">
            <a:spAutoFit/>
          </a:bodyPr>
          <a:lstStyle/>
          <a:p>
            <a:pPr algn="r" rtl="1">
              <a:lnSpc>
                <a:spcPct val="115000"/>
              </a:lnSpc>
              <a:spcAft>
                <a:spcPts val="0"/>
              </a:spcAft>
            </a:pPr>
            <a:r>
              <a:rPr lang="ar-SA" dirty="0">
                <a:latin typeface="Calibri"/>
                <a:ea typeface="Calibri"/>
                <a:cs typeface="Times New Roman"/>
              </a:rPr>
              <a:t>منطقة الإمكانيات المتاحة هي التي تحقق كلا المستقيمين، وفي هذه الحالة هي المنطقة </a:t>
            </a:r>
            <a:r>
              <a:rPr lang="en-US" dirty="0">
                <a:latin typeface="Times New Roman"/>
                <a:ea typeface="Calibri"/>
                <a:cs typeface="Arial"/>
              </a:rPr>
              <a:t>.o a b c </a:t>
            </a:r>
            <a:r>
              <a:rPr lang="ar-SA" dirty="0">
                <a:latin typeface="Calibri"/>
                <a:ea typeface="Calibri"/>
                <a:cs typeface="Times New Roman"/>
              </a:rPr>
              <a:t>حيث يستطيع المنتج إنتاج أي كمية داخل هذه المنطقة وفق القيدين وهما</a:t>
            </a:r>
            <a:r>
              <a:rPr lang="en-US" dirty="0">
                <a:latin typeface="Times New Roman"/>
                <a:ea typeface="Calibri"/>
                <a:cs typeface="Arial"/>
              </a:rPr>
              <a:t> : </a:t>
            </a:r>
            <a:r>
              <a:rPr lang="ar-SA" dirty="0">
                <a:latin typeface="Calibri"/>
                <a:ea typeface="Calibri"/>
                <a:cs typeface="Times New Roman"/>
              </a:rPr>
              <a:t>الوقت المتاح من العمل والوقت المتاح من الآلة</a:t>
            </a:r>
            <a:r>
              <a:rPr lang="en-US" dirty="0">
                <a:latin typeface="Times New Roman"/>
                <a:ea typeface="Calibri"/>
                <a:cs typeface="Arial"/>
              </a:rPr>
              <a:t>.</a:t>
            </a:r>
            <a:endParaRPr lang="en-US" sz="1000" dirty="0">
              <a:latin typeface="Calibri"/>
              <a:ea typeface="Calibri"/>
              <a:cs typeface="Arial"/>
            </a:endParaRPr>
          </a:p>
          <a:p>
            <a:pPr algn="r" rtl="1">
              <a:lnSpc>
                <a:spcPct val="115000"/>
              </a:lnSpc>
              <a:spcAft>
                <a:spcPts val="0"/>
              </a:spcAft>
            </a:pPr>
            <a:r>
              <a:rPr lang="ar-SA" b="1" dirty="0">
                <a:latin typeface="Calibri"/>
                <a:ea typeface="Calibri"/>
                <a:cs typeface="Times New Roman"/>
              </a:rPr>
              <a:t>رابعا</a:t>
            </a:r>
            <a:r>
              <a:rPr lang="en-US" b="1" dirty="0">
                <a:latin typeface="Times New Roman"/>
                <a:ea typeface="Calibri"/>
                <a:cs typeface="Arial"/>
              </a:rPr>
              <a:t>: </a:t>
            </a:r>
            <a:r>
              <a:rPr lang="ar-SA" dirty="0">
                <a:latin typeface="Calibri"/>
                <a:ea typeface="Calibri"/>
                <a:cs typeface="Times New Roman"/>
              </a:rPr>
              <a:t>تحديد النقطة التي عندها تحقق أقصى عائد. </a:t>
            </a:r>
            <a:endParaRPr lang="en-US" sz="1000" dirty="0">
              <a:latin typeface="Calibri"/>
              <a:ea typeface="Calibri"/>
              <a:cs typeface="Arial"/>
            </a:endParaRPr>
          </a:p>
          <a:p>
            <a:pPr algn="r" rtl="1">
              <a:lnSpc>
                <a:spcPct val="115000"/>
              </a:lnSpc>
              <a:spcAft>
                <a:spcPts val="0"/>
              </a:spcAft>
            </a:pPr>
            <a:r>
              <a:rPr lang="ar-SA" dirty="0">
                <a:latin typeface="Calibri"/>
                <a:ea typeface="Calibri"/>
                <a:cs typeface="Times New Roman"/>
              </a:rPr>
              <a:t>الهدف من حل هذه المشكلة هو تحقيق أعلى عائد ممكن، لذلك يتم اختبار دالة الهدف عند هذه النقاط</a:t>
            </a:r>
            <a:r>
              <a:rPr lang="en-US" dirty="0">
                <a:latin typeface="Times New Roman"/>
                <a:ea typeface="Calibri"/>
                <a:cs typeface="Arial"/>
              </a:rPr>
              <a:t> o a b c </a:t>
            </a:r>
            <a:endParaRPr lang="en-US" sz="1000" dirty="0">
              <a:effectLst/>
              <a:latin typeface="Calibri"/>
              <a:ea typeface="Calibri"/>
              <a:cs typeface="Arial"/>
            </a:endParaRPr>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772816"/>
            <a:ext cx="8064896" cy="4032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xfrm>
            <a:off x="8460432" y="6237312"/>
            <a:ext cx="509776" cy="365125"/>
          </a:xfrm>
          <a:noFill/>
          <a:ln>
            <a:miter lim="800000"/>
            <a:headEnd/>
            <a:tailEnd/>
          </a:ln>
        </p:spPr>
        <p:txBody>
          <a:bodyPr/>
          <a:lstStyle/>
          <a:p>
            <a:fld id="{87033A86-E23A-49C8-9709-80D60CDCE909}" type="slidenum">
              <a:rPr lang="en-US" sz="1400" smtClean="0"/>
              <a:pPr/>
              <a:t>24</a:t>
            </a:fld>
            <a:endParaRPr lang="en-US" sz="1400" dirty="0" smtClean="0"/>
          </a:p>
        </p:txBody>
      </p:sp>
      <p:sp>
        <p:nvSpPr>
          <p:cNvPr id="3" name="Rectangle 2"/>
          <p:cNvSpPr/>
          <p:nvPr/>
        </p:nvSpPr>
        <p:spPr>
          <a:xfrm>
            <a:off x="683568" y="476672"/>
            <a:ext cx="7488832" cy="3454344"/>
          </a:xfrm>
          <a:prstGeom prst="rect">
            <a:avLst/>
          </a:prstGeom>
        </p:spPr>
        <p:txBody>
          <a:bodyPr wrap="square">
            <a:spAutoFit/>
          </a:bodyPr>
          <a:lstStyle/>
          <a:p>
            <a:pPr algn="just" rtl="1">
              <a:lnSpc>
                <a:spcPct val="115000"/>
              </a:lnSpc>
              <a:spcAft>
                <a:spcPts val="0"/>
              </a:spcAft>
            </a:pPr>
            <a:r>
              <a:rPr lang="ar-SA" sz="3200" dirty="0">
                <a:latin typeface="Calibri"/>
                <a:ea typeface="Calibri"/>
                <a:cs typeface="Times New Roman"/>
              </a:rPr>
              <a:t>يلاحظ أن أعلى عائد يحقق عند النقطة</a:t>
            </a:r>
            <a:r>
              <a:rPr lang="en-US" sz="3200" dirty="0">
                <a:latin typeface="Times New Roman"/>
                <a:ea typeface="Calibri"/>
                <a:cs typeface="Arial"/>
              </a:rPr>
              <a:t> b</a:t>
            </a:r>
            <a:r>
              <a:rPr lang="ar-SA" sz="3200" dirty="0">
                <a:latin typeface="Calibri"/>
                <a:ea typeface="Calibri"/>
                <a:cs typeface="Times New Roman"/>
              </a:rPr>
              <a:t>، أي يجب إنتاج</a:t>
            </a:r>
            <a:r>
              <a:rPr lang="en-US" sz="3200" dirty="0">
                <a:latin typeface="Times New Roman"/>
                <a:ea typeface="Calibri"/>
                <a:cs typeface="Arial"/>
              </a:rPr>
              <a:t> 66.7 </a:t>
            </a:r>
            <a:r>
              <a:rPr lang="ar-SA" sz="3200" dirty="0">
                <a:latin typeface="Calibri"/>
                <a:ea typeface="Calibri"/>
                <a:cs typeface="Times New Roman"/>
              </a:rPr>
              <a:t>كرسي، و</a:t>
            </a:r>
            <a:r>
              <a:rPr lang="en-US" sz="3200" dirty="0">
                <a:latin typeface="Times New Roman"/>
                <a:ea typeface="Calibri"/>
                <a:cs typeface="Arial"/>
              </a:rPr>
              <a:t> 16.7 </a:t>
            </a:r>
            <a:r>
              <a:rPr lang="ar-SA" sz="3200" dirty="0">
                <a:latin typeface="Calibri"/>
                <a:ea typeface="Calibri"/>
                <a:cs typeface="Times New Roman"/>
              </a:rPr>
              <a:t>طاولة لتحقيق عائد قدره</a:t>
            </a:r>
            <a:r>
              <a:rPr lang="en-US" sz="3200" dirty="0">
                <a:latin typeface="Times New Roman"/>
                <a:ea typeface="Calibri"/>
                <a:cs typeface="Arial"/>
              </a:rPr>
              <a:t> 1335 </a:t>
            </a:r>
            <a:r>
              <a:rPr lang="ar-SA" sz="3200" dirty="0">
                <a:latin typeface="Calibri"/>
                <a:ea typeface="Calibri"/>
                <a:cs typeface="Times New Roman"/>
              </a:rPr>
              <a:t>دج، ونتيجة لأنه لا يمكن إنتاج كسور من الكراسي أو الطاولات يتم التقريب للقيمة الأدنى حتى تكون ضمن منطقة الإمكانيات المتاحة، أي</a:t>
            </a:r>
            <a:r>
              <a:rPr lang="en-US" sz="3200" dirty="0">
                <a:latin typeface="Times New Roman"/>
                <a:ea typeface="Calibri"/>
                <a:cs typeface="Arial"/>
              </a:rPr>
              <a:t> 66 </a:t>
            </a:r>
            <a:r>
              <a:rPr lang="ar-SA" sz="3200" dirty="0">
                <a:latin typeface="Calibri"/>
                <a:ea typeface="Calibri"/>
                <a:cs typeface="Times New Roman"/>
              </a:rPr>
              <a:t>كرسي و</a:t>
            </a:r>
            <a:r>
              <a:rPr lang="en-US" sz="3200" dirty="0">
                <a:latin typeface="Times New Roman"/>
                <a:ea typeface="Calibri"/>
                <a:cs typeface="Arial"/>
              </a:rPr>
              <a:t> 16 </a:t>
            </a:r>
            <a:r>
              <a:rPr lang="ar-SA" sz="3200" dirty="0">
                <a:latin typeface="Calibri"/>
                <a:ea typeface="Calibri"/>
                <a:cs typeface="Times New Roman"/>
              </a:rPr>
              <a:t>طاولة ليحقق أعلى عائد قدره</a:t>
            </a:r>
            <a:r>
              <a:rPr lang="en-US" sz="3200" dirty="0">
                <a:latin typeface="Times New Roman"/>
                <a:ea typeface="Calibri"/>
                <a:cs typeface="Arial"/>
              </a:rPr>
              <a:t> 1300</a:t>
            </a:r>
            <a:endParaRPr lang="en-US" sz="3200" dirty="0">
              <a:effectLst/>
              <a:latin typeface="Calibri"/>
              <a:ea typeface="Calibri"/>
              <a:cs typeface="Arial"/>
            </a:endParaRPr>
          </a:p>
        </p:txBody>
      </p:sp>
    </p:spTree>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460432" y="6165304"/>
            <a:ext cx="581784" cy="365125"/>
          </a:xfrm>
        </p:spPr>
        <p:txBody>
          <a:bodyPr/>
          <a:lstStyle/>
          <a:p>
            <a:pPr>
              <a:defRPr/>
            </a:pPr>
            <a:fld id="{AEC7F5E3-EEBC-4209-9F8F-FB4D36DD60ED}" type="slidenum">
              <a:rPr lang="en-US" sz="1400" smtClean="0"/>
              <a:pPr>
                <a:defRPr/>
              </a:pPr>
              <a:t>25</a:t>
            </a:fld>
            <a:endParaRPr lang="en-US" sz="1400" dirty="0"/>
          </a:p>
        </p:txBody>
      </p:sp>
      <p:sp>
        <p:nvSpPr>
          <p:cNvPr id="2" name="Rectangle 1"/>
          <p:cNvSpPr/>
          <p:nvPr/>
        </p:nvSpPr>
        <p:spPr>
          <a:xfrm>
            <a:off x="1475656" y="332656"/>
            <a:ext cx="5382344" cy="1313180"/>
          </a:xfrm>
          <a:prstGeom prst="rect">
            <a:avLst/>
          </a:prstGeom>
        </p:spPr>
        <p:txBody>
          <a:bodyPr wrap="square">
            <a:spAutoFit/>
          </a:bodyPr>
          <a:lstStyle/>
          <a:p>
            <a:pPr lvl="0" algn="ctr"/>
            <a:r>
              <a:rPr lang="ar-EG" sz="2400" b="1" dirty="0">
                <a:solidFill>
                  <a:srgbClr val="7D3C4A">
                    <a:lumMod val="50000"/>
                  </a:srgbClr>
                </a:solidFill>
                <a:latin typeface="David" pitchFamily="34" charset="-79"/>
              </a:rPr>
              <a:t>مادة البرمجه الخطيه </a:t>
            </a:r>
            <a:br>
              <a:rPr lang="ar-EG" sz="2400" b="1" dirty="0">
                <a:solidFill>
                  <a:srgbClr val="7D3C4A">
                    <a:lumMod val="50000"/>
                  </a:srgbClr>
                </a:solidFill>
                <a:latin typeface="David" pitchFamily="34" charset="-79"/>
              </a:rPr>
            </a:br>
            <a:r>
              <a:rPr lang="ar-EG" sz="2400" b="1" dirty="0">
                <a:solidFill>
                  <a:srgbClr val="7D3C4A">
                    <a:lumMod val="50000"/>
                  </a:srgbClr>
                </a:solidFill>
                <a:latin typeface="David" pitchFamily="34" charset="-79"/>
              </a:rPr>
              <a:t>المحاضرة </a:t>
            </a:r>
            <a:r>
              <a:rPr lang="ar-EG" sz="2400" b="1" dirty="0" smtClean="0">
                <a:solidFill>
                  <a:srgbClr val="7D3C4A">
                    <a:lumMod val="50000"/>
                  </a:srgbClr>
                </a:solidFill>
                <a:latin typeface="David" pitchFamily="34" charset="-79"/>
              </a:rPr>
              <a:t>الرابعه</a:t>
            </a:r>
            <a:endParaRPr lang="en-US" dirty="0">
              <a:solidFill>
                <a:prstClr val="black"/>
              </a:solidFill>
            </a:endParaRPr>
          </a:p>
          <a:p>
            <a:pPr marL="365760" lvl="0" indent="-256032" algn="ctr" fontAlgn="auto">
              <a:spcBef>
                <a:spcPts val="400"/>
              </a:spcBef>
              <a:spcAft>
                <a:spcPts val="0"/>
              </a:spcAft>
              <a:buClr>
                <a:srgbClr val="2DA2BF"/>
              </a:buClr>
              <a:buSzPct val="68000"/>
            </a:pPr>
            <a:r>
              <a:rPr lang="ar-EG" sz="2800" b="1" dirty="0" smtClean="0">
                <a:solidFill>
                  <a:prstClr val="black"/>
                </a:solidFill>
                <a:latin typeface="Lucida Sans Unicode"/>
                <a:cs typeface="Arial"/>
              </a:rPr>
              <a:t>طريقة الرسم البياني</a:t>
            </a:r>
            <a:endParaRPr lang="en-US" dirty="0"/>
          </a:p>
        </p:txBody>
      </p:sp>
      <p:sp>
        <p:nvSpPr>
          <p:cNvPr id="4" name="Rectangle 3"/>
          <p:cNvSpPr/>
          <p:nvPr/>
        </p:nvSpPr>
        <p:spPr>
          <a:xfrm>
            <a:off x="1619672" y="1683727"/>
            <a:ext cx="5976664" cy="1200329"/>
          </a:xfrm>
          <a:prstGeom prst="rect">
            <a:avLst/>
          </a:prstGeom>
        </p:spPr>
        <p:txBody>
          <a:bodyPr wrap="square">
            <a:spAutoFit/>
          </a:bodyPr>
          <a:lstStyle/>
          <a:p>
            <a:pPr lvl="0" algn="ctr" rtl="1">
              <a:defRPr/>
            </a:pPr>
            <a:r>
              <a:rPr lang="ar-EG" sz="3600" b="1" dirty="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rPr>
              <a:t>لطلبة كلية التربية الاساسيه / قسم الرياضيات/ المرحلة الرابعه</a:t>
            </a:r>
            <a:endParaRPr lang="ar-IQ" sz="3600" b="1" dirty="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6" name="Rectangle 5"/>
          <p:cNvSpPr/>
          <p:nvPr/>
        </p:nvSpPr>
        <p:spPr>
          <a:xfrm>
            <a:off x="2322004" y="2996952"/>
            <a:ext cx="4572000" cy="2226250"/>
          </a:xfrm>
          <a:prstGeom prst="rect">
            <a:avLst/>
          </a:prstGeom>
        </p:spPr>
        <p:txBody>
          <a:bodyPr>
            <a:spAutoFit/>
          </a:bodyPr>
          <a:lstStyle/>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اعداد</a:t>
            </a:r>
          </a:p>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المدرس المساعد</a:t>
            </a:r>
          </a:p>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فاتن عبد الرحمن حميد</a:t>
            </a:r>
            <a:endParaRPr lang="en-US" dirty="0"/>
          </a:p>
        </p:txBody>
      </p:sp>
    </p:spTree>
    <p:extLst>
      <p:ext uri="{BB962C8B-B14F-4D97-AF65-F5344CB8AC3E}">
        <p14:creationId xmlns:p14="http://schemas.microsoft.com/office/powerpoint/2010/main" val="23906018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26</a:t>
            </a:fld>
            <a:endParaRPr lang="en-US"/>
          </a:p>
        </p:txBody>
      </p:sp>
      <p:sp>
        <p:nvSpPr>
          <p:cNvPr id="4" name="Rectangle 3"/>
          <p:cNvSpPr/>
          <p:nvPr/>
        </p:nvSpPr>
        <p:spPr>
          <a:xfrm>
            <a:off x="755576" y="188640"/>
            <a:ext cx="8064896" cy="5826210"/>
          </a:xfrm>
          <a:prstGeom prst="rect">
            <a:avLst/>
          </a:prstGeom>
        </p:spPr>
        <p:txBody>
          <a:bodyPr wrap="square">
            <a:spAutoFit/>
          </a:bodyPr>
          <a:lstStyle/>
          <a:p>
            <a:pPr algn="just" rtl="1">
              <a:lnSpc>
                <a:spcPct val="115000"/>
              </a:lnSpc>
              <a:spcAft>
                <a:spcPts val="0"/>
              </a:spcAft>
              <a:tabLst>
                <a:tab pos="3352800" algn="l"/>
              </a:tabLst>
            </a:pPr>
            <a:r>
              <a:rPr lang="ar-SA" b="1" dirty="0">
                <a:latin typeface="Calibri"/>
                <a:ea typeface="Times New Roman"/>
                <a:cs typeface="Times New Roman"/>
              </a:rPr>
              <a:t>مثال 2:</a:t>
            </a:r>
            <a:endParaRPr lang="en-US" dirty="0">
              <a:latin typeface="Calibri"/>
              <a:ea typeface="Calibri"/>
              <a:cs typeface="Arial"/>
            </a:endParaRPr>
          </a:p>
          <a:p>
            <a:pPr algn="just" rtl="1">
              <a:lnSpc>
                <a:spcPct val="115000"/>
              </a:lnSpc>
              <a:spcAft>
                <a:spcPts val="0"/>
              </a:spcAft>
            </a:pPr>
            <a:r>
              <a:rPr lang="ar-SA" dirty="0">
                <a:latin typeface="TimesNewRomanPSMT"/>
                <a:ea typeface="Calibri"/>
                <a:cs typeface="TimesNewRomanPSMT"/>
              </a:rPr>
              <a:t>تقوم الشركة الصناعية العامة بإنتاج نوعين من الدفاتر المدرسية</a:t>
            </a:r>
            <a:r>
              <a:rPr lang="en-US" dirty="0">
                <a:latin typeface="TimesNewRomanPSMT"/>
                <a:ea typeface="Calibri"/>
                <a:cs typeface="Arial"/>
              </a:rPr>
              <a:t>: </a:t>
            </a:r>
            <a:r>
              <a:rPr lang="ar-SA" dirty="0">
                <a:latin typeface="TimesNewRomanPSMT"/>
                <a:ea typeface="Calibri"/>
                <a:cs typeface="TimesNewRomanPSMT"/>
              </a:rPr>
              <a:t>دفاتر كتابة، وكراس الرسم، ولإتمام العملية الإنتاجية، لابد من استخدام آلة، وعدد معين من ساعات العمل، والوقت المتاح للآلة هو</a:t>
            </a:r>
            <a:endParaRPr lang="en-US" dirty="0">
              <a:latin typeface="Calibri"/>
              <a:ea typeface="Calibri"/>
              <a:cs typeface="Arial"/>
            </a:endParaRPr>
          </a:p>
          <a:p>
            <a:pPr algn="just" rtl="1">
              <a:lnSpc>
                <a:spcPct val="115000"/>
              </a:lnSpc>
              <a:spcAft>
                <a:spcPts val="0"/>
              </a:spcAft>
            </a:pPr>
            <a:r>
              <a:rPr lang="en-US" dirty="0">
                <a:latin typeface="TimesNewRomanPSMT"/>
                <a:ea typeface="Calibri"/>
                <a:cs typeface="Arial"/>
              </a:rPr>
              <a:t>24 </a:t>
            </a:r>
            <a:r>
              <a:rPr lang="ar-SA" dirty="0">
                <a:latin typeface="TimesNewRomanPSMT"/>
                <a:ea typeface="Calibri"/>
                <a:cs typeface="TimesNewRomanPSMT"/>
              </a:rPr>
              <a:t>ساعة، بينما الوقت المتاح لعنصر العمل هو</a:t>
            </a:r>
            <a:r>
              <a:rPr lang="en-US" dirty="0">
                <a:latin typeface="TimesNewRomanPSMT"/>
                <a:ea typeface="Calibri"/>
                <a:cs typeface="Arial"/>
              </a:rPr>
              <a:t> 16 </a:t>
            </a:r>
            <a:r>
              <a:rPr lang="ar-SA" dirty="0">
                <a:latin typeface="TimesNewRomanPSMT"/>
                <a:ea typeface="Calibri"/>
                <a:cs typeface="TimesNewRomanPSMT"/>
              </a:rPr>
              <a:t>ساعة، تحتاج كل وحدة منتجة من دفاتر الكتابة إلى ساعتين من الآلة، وساعتين من العمل، بينما تحتاج كل وحدة من كراس الرسم إلى</a:t>
            </a:r>
            <a:r>
              <a:rPr lang="en-US" dirty="0">
                <a:latin typeface="TimesNewRomanPSMT"/>
                <a:ea typeface="Calibri"/>
                <a:cs typeface="Arial"/>
              </a:rPr>
              <a:t> 3 </a:t>
            </a:r>
            <a:r>
              <a:rPr lang="ar-SA" dirty="0">
                <a:latin typeface="TimesNewRomanPSMT"/>
                <a:ea typeface="Calibri"/>
                <a:cs typeface="TimesNewRomanPSMT"/>
              </a:rPr>
              <a:t>ساعات من الآلة وساعة واحدة من العمل </a:t>
            </a:r>
            <a:r>
              <a:rPr lang="en-US" dirty="0">
                <a:latin typeface="Times New Roman"/>
                <a:ea typeface="Calibri"/>
                <a:cs typeface="Arial"/>
              </a:rPr>
              <a:t>.</a:t>
            </a:r>
            <a:r>
              <a:rPr lang="ar-SA" dirty="0">
                <a:latin typeface="TimesNewRomanPSMT"/>
                <a:ea typeface="Calibri"/>
                <a:cs typeface="TimesNewRomanPSMT"/>
              </a:rPr>
              <a:t>ويبلغ سعر كل وحدة مباعة من دفاتر الكتابة</a:t>
            </a:r>
            <a:r>
              <a:rPr lang="en-US" dirty="0">
                <a:latin typeface="TimesNewRomanPSMT"/>
                <a:ea typeface="Calibri"/>
                <a:cs typeface="Arial"/>
              </a:rPr>
              <a:t> 12 </a:t>
            </a:r>
            <a:r>
              <a:rPr lang="ar-SA" dirty="0">
                <a:latin typeface="TimesNewRomanPSMT"/>
                <a:ea typeface="Calibri"/>
                <a:cs typeface="TimesNewRomanPSMT"/>
              </a:rPr>
              <a:t>د، ومن كراس الرسم</a:t>
            </a:r>
            <a:r>
              <a:rPr lang="en-US" dirty="0">
                <a:latin typeface="TimesNewRomanPSMT"/>
                <a:ea typeface="Calibri"/>
                <a:cs typeface="Arial"/>
              </a:rPr>
              <a:t> 14 </a:t>
            </a:r>
            <a:r>
              <a:rPr lang="ar-SA" dirty="0">
                <a:latin typeface="TimesNewRomanPSMT"/>
                <a:ea typeface="Calibri"/>
                <a:cs typeface="TimesNewRomanPSMT"/>
              </a:rPr>
              <a:t>د حدد كمية الإنتاج من السلعتين التي تحقق للشركة أعلى عائد</a:t>
            </a:r>
            <a:r>
              <a:rPr lang="en-US" dirty="0">
                <a:latin typeface="TimesNewRomanPSMT"/>
                <a:ea typeface="Calibri"/>
                <a:cs typeface="Arial"/>
              </a:rPr>
              <a:t>.</a:t>
            </a:r>
            <a:endParaRPr lang="en-US" dirty="0">
              <a:latin typeface="Calibri"/>
              <a:ea typeface="Calibri"/>
              <a:cs typeface="Arial"/>
            </a:endParaRPr>
          </a:p>
          <a:p>
            <a:pPr algn="just" rtl="1">
              <a:lnSpc>
                <a:spcPct val="115000"/>
              </a:lnSpc>
              <a:spcAft>
                <a:spcPts val="0"/>
              </a:spcAft>
            </a:pPr>
            <a:r>
              <a:rPr lang="ar-SA" b="1" dirty="0">
                <a:latin typeface="TimesNewRomanPSMT"/>
                <a:ea typeface="Calibri"/>
                <a:cs typeface="TimesNewRomanPSMT"/>
              </a:rPr>
              <a:t>الحل</a:t>
            </a:r>
            <a:r>
              <a:rPr lang="ar-SA" dirty="0">
                <a:latin typeface="TimesNewRomanPSMT"/>
                <a:ea typeface="Calibri"/>
                <a:cs typeface="TimesNewRomanPSMT"/>
              </a:rPr>
              <a:t>:</a:t>
            </a:r>
            <a:endParaRPr lang="en-US" dirty="0">
              <a:latin typeface="Calibri"/>
              <a:ea typeface="Calibri"/>
              <a:cs typeface="Arial"/>
            </a:endParaRPr>
          </a:p>
          <a:p>
            <a:pPr algn="just" rtl="1">
              <a:lnSpc>
                <a:spcPct val="115000"/>
              </a:lnSpc>
              <a:spcAft>
                <a:spcPts val="0"/>
              </a:spcAft>
            </a:pPr>
            <a:r>
              <a:rPr lang="ar-EG" b="1" dirty="0">
                <a:latin typeface="TimesNewRomanPS-BoldMT"/>
                <a:ea typeface="Calibri"/>
                <a:cs typeface="TimesNewRomanPS-BoldMT"/>
              </a:rPr>
              <a:t>ل</a:t>
            </a:r>
            <a:r>
              <a:rPr lang="ar-SA" b="1" dirty="0">
                <a:latin typeface="TimesNewRomanPS-BoldMT"/>
                <a:ea typeface="Calibri"/>
                <a:cs typeface="TimesNewRomanPS-BoldMT"/>
              </a:rPr>
              <a:t>تحديد كمية الإنتاج من السلعتين التي تحقق للشركة أعلى عائد</a:t>
            </a:r>
            <a:endParaRPr lang="en-US" dirty="0">
              <a:latin typeface="Calibri"/>
              <a:ea typeface="Calibri"/>
              <a:cs typeface="Arial"/>
            </a:endParaRPr>
          </a:p>
          <a:p>
            <a:pPr algn="just" rtl="1">
              <a:lnSpc>
                <a:spcPct val="115000"/>
              </a:lnSpc>
              <a:spcAft>
                <a:spcPts val="0"/>
              </a:spcAft>
            </a:pPr>
            <a:r>
              <a:rPr lang="ar-SA" b="1" dirty="0">
                <a:latin typeface="TimesNewRomanPS-BoldMT"/>
                <a:ea typeface="Calibri"/>
                <a:cs typeface="TimesNewRomanPS-BoldMT"/>
              </a:rPr>
              <a:t>أولا</a:t>
            </a:r>
            <a:r>
              <a:rPr lang="en-US" b="1" dirty="0">
                <a:latin typeface="TimesNewRomanPS-BoldMT"/>
                <a:ea typeface="Calibri"/>
                <a:cs typeface="Arial"/>
              </a:rPr>
              <a:t>: </a:t>
            </a:r>
            <a:r>
              <a:rPr lang="ar-SA" b="1" dirty="0">
                <a:latin typeface="TimesNewRomanPSMT"/>
                <a:ea typeface="Calibri"/>
                <a:cs typeface="TimesNewRomanPSMT"/>
              </a:rPr>
              <a:t>صياغة المشكلة</a:t>
            </a:r>
            <a:endParaRPr lang="en-US" dirty="0">
              <a:latin typeface="Calibri"/>
              <a:ea typeface="Calibri"/>
              <a:cs typeface="Arial"/>
            </a:endParaRPr>
          </a:p>
          <a:p>
            <a:pPr algn="ctr" rtl="1">
              <a:lnSpc>
                <a:spcPct val="115000"/>
              </a:lnSpc>
              <a:spcAft>
                <a:spcPts val="0"/>
              </a:spcAft>
            </a:pPr>
            <a:r>
              <a:rPr lang="en-US" dirty="0">
                <a:latin typeface="Times New Roman"/>
                <a:ea typeface="Calibri"/>
                <a:cs typeface="Arial"/>
              </a:rPr>
              <a:t>MAX Z= 12 x</a:t>
            </a:r>
            <a:r>
              <a:rPr lang="en-US" baseline="-25000" dirty="0">
                <a:latin typeface="Times New Roman"/>
                <a:ea typeface="Calibri"/>
                <a:cs typeface="Arial"/>
              </a:rPr>
              <a:t>1</a:t>
            </a:r>
            <a:r>
              <a:rPr lang="en-US" dirty="0">
                <a:latin typeface="Times New Roman"/>
                <a:ea typeface="Calibri"/>
                <a:cs typeface="Arial"/>
              </a:rPr>
              <a:t> + 14 x</a:t>
            </a:r>
            <a:r>
              <a:rPr lang="en-US" baseline="-25000" dirty="0">
                <a:latin typeface="Times New Roman"/>
                <a:ea typeface="Calibri"/>
                <a:cs typeface="Arial"/>
              </a:rPr>
              <a:t>2</a:t>
            </a:r>
            <a:endParaRPr lang="en-US" dirty="0">
              <a:latin typeface="Calibri"/>
              <a:ea typeface="Calibri"/>
              <a:cs typeface="Arial"/>
            </a:endParaRPr>
          </a:p>
          <a:p>
            <a:pPr algn="ctr" rtl="1">
              <a:lnSpc>
                <a:spcPct val="115000"/>
              </a:lnSpc>
              <a:spcAft>
                <a:spcPts val="0"/>
              </a:spcAft>
            </a:pPr>
            <a:r>
              <a:rPr lang="en-US" dirty="0">
                <a:latin typeface="Times New Roman"/>
                <a:ea typeface="Calibri"/>
                <a:cs typeface="Arial"/>
              </a:rPr>
              <a:t>s/c : 2x</a:t>
            </a:r>
            <a:r>
              <a:rPr lang="en-US" baseline="-25000" dirty="0">
                <a:latin typeface="Times New Roman"/>
                <a:ea typeface="Calibri"/>
                <a:cs typeface="Arial"/>
              </a:rPr>
              <a:t>1</a:t>
            </a:r>
            <a:r>
              <a:rPr lang="en-US" dirty="0">
                <a:latin typeface="Times New Roman"/>
                <a:ea typeface="Calibri"/>
                <a:cs typeface="Arial"/>
              </a:rPr>
              <a:t> + 3x</a:t>
            </a:r>
            <a:r>
              <a:rPr lang="en-US" baseline="-25000" dirty="0">
                <a:latin typeface="Times New Roman"/>
                <a:ea typeface="Calibri"/>
                <a:cs typeface="Arial"/>
              </a:rPr>
              <a:t>2</a:t>
            </a:r>
            <a:r>
              <a:rPr lang="en-US" dirty="0">
                <a:latin typeface="CambriaMath"/>
                <a:ea typeface="Calibri"/>
                <a:cs typeface="CambriaMath"/>
              </a:rPr>
              <a:t>≤ </a:t>
            </a:r>
            <a:r>
              <a:rPr lang="en-US" dirty="0">
                <a:latin typeface="Times New Roman"/>
                <a:ea typeface="Calibri"/>
                <a:cs typeface="Arial"/>
              </a:rPr>
              <a:t>242x</a:t>
            </a:r>
            <a:r>
              <a:rPr lang="en-US" baseline="-25000" dirty="0">
                <a:latin typeface="Times New Roman"/>
                <a:ea typeface="Calibri"/>
                <a:cs typeface="Arial"/>
              </a:rPr>
              <a:t>1</a:t>
            </a:r>
            <a:r>
              <a:rPr lang="en-US" dirty="0">
                <a:latin typeface="Times New Roman"/>
                <a:ea typeface="Calibri"/>
                <a:cs typeface="Arial"/>
              </a:rPr>
              <a:t> + x</a:t>
            </a:r>
            <a:r>
              <a:rPr lang="en-US" baseline="-25000" dirty="0">
                <a:latin typeface="Times New Roman"/>
                <a:ea typeface="Calibri"/>
                <a:cs typeface="Arial"/>
              </a:rPr>
              <a:t>2</a:t>
            </a:r>
            <a:r>
              <a:rPr lang="en-US" dirty="0">
                <a:latin typeface="CambriaMath"/>
                <a:ea typeface="Calibri"/>
                <a:cs typeface="CambriaMath"/>
              </a:rPr>
              <a:t>≤ </a:t>
            </a:r>
            <a:r>
              <a:rPr lang="en-US" dirty="0">
                <a:latin typeface="Times New Roman"/>
                <a:ea typeface="Calibri"/>
                <a:cs typeface="Arial"/>
              </a:rPr>
              <a:t>16</a:t>
            </a:r>
            <a:endParaRPr lang="en-US" dirty="0">
              <a:latin typeface="Calibri"/>
              <a:ea typeface="Calibri"/>
              <a:cs typeface="Arial"/>
            </a:endParaRPr>
          </a:p>
          <a:p>
            <a:pPr algn="ctr" rtl="1">
              <a:lnSpc>
                <a:spcPct val="115000"/>
              </a:lnSpc>
              <a:spcAft>
                <a:spcPts val="0"/>
              </a:spcAft>
            </a:pPr>
            <a:r>
              <a:rPr lang="en-US" dirty="0">
                <a:latin typeface="Times New Roman"/>
                <a:ea typeface="Calibri"/>
                <a:cs typeface="Arial"/>
              </a:rPr>
              <a:t>x</a:t>
            </a:r>
            <a:r>
              <a:rPr lang="en-US" baseline="-25000" dirty="0">
                <a:latin typeface="Times New Roman"/>
                <a:ea typeface="Calibri"/>
                <a:cs typeface="Arial"/>
              </a:rPr>
              <a:t>1</a:t>
            </a:r>
            <a:r>
              <a:rPr lang="en-US" dirty="0">
                <a:latin typeface="Times New Roman"/>
                <a:ea typeface="Calibri"/>
                <a:cs typeface="Arial"/>
              </a:rPr>
              <a:t>, x</a:t>
            </a:r>
            <a:r>
              <a:rPr lang="en-US" baseline="-25000" dirty="0">
                <a:latin typeface="Times New Roman"/>
                <a:ea typeface="Calibri"/>
                <a:cs typeface="Arial"/>
              </a:rPr>
              <a:t>2</a:t>
            </a:r>
            <a:r>
              <a:rPr lang="en-US" dirty="0">
                <a:latin typeface="Times New Roman"/>
                <a:ea typeface="Calibri"/>
                <a:cs typeface="Arial"/>
              </a:rPr>
              <a:t> </a:t>
            </a:r>
            <a:r>
              <a:rPr lang="en-US" dirty="0">
                <a:latin typeface="CambriaMath"/>
                <a:ea typeface="Calibri"/>
                <a:cs typeface="CambriaMath"/>
              </a:rPr>
              <a:t>≥ </a:t>
            </a:r>
            <a:r>
              <a:rPr lang="en-US" dirty="0">
                <a:latin typeface="Times New Roman"/>
                <a:ea typeface="Calibri"/>
                <a:cs typeface="Arial"/>
              </a:rPr>
              <a:t>0</a:t>
            </a:r>
            <a:endParaRPr lang="en-US" dirty="0">
              <a:latin typeface="Calibri"/>
              <a:ea typeface="Calibri"/>
              <a:cs typeface="Arial"/>
            </a:endParaRPr>
          </a:p>
          <a:p>
            <a:pPr algn="ctr" rtl="1">
              <a:lnSpc>
                <a:spcPct val="115000"/>
              </a:lnSpc>
              <a:spcAft>
                <a:spcPts val="0"/>
              </a:spcAft>
            </a:pPr>
            <a:r>
              <a:rPr lang="ar-SA" dirty="0">
                <a:latin typeface="Calibri"/>
                <a:ea typeface="Calibri"/>
                <a:cs typeface="Times New Roman"/>
              </a:rPr>
              <a:t> </a:t>
            </a:r>
            <a:endParaRPr lang="en-US" dirty="0">
              <a:latin typeface="Calibri"/>
              <a:ea typeface="Calibri"/>
              <a:cs typeface="Arial"/>
            </a:endParaRPr>
          </a:p>
          <a:p>
            <a:pPr algn="just" rtl="1">
              <a:lnSpc>
                <a:spcPct val="115000"/>
              </a:lnSpc>
              <a:spcAft>
                <a:spcPts val="0"/>
              </a:spcAft>
            </a:pPr>
            <a:r>
              <a:rPr lang="ar-SA" b="1" dirty="0">
                <a:latin typeface="TimesNewRomanPS-BoldMT"/>
                <a:ea typeface="Calibri"/>
                <a:cs typeface="TimesNewRomanPS-BoldMT"/>
              </a:rPr>
              <a:t>ثانيا</a:t>
            </a:r>
            <a:r>
              <a:rPr lang="en-US" b="1" dirty="0">
                <a:latin typeface="TimesNewRomanPS-BoldMT"/>
                <a:ea typeface="Calibri"/>
                <a:cs typeface="Arial"/>
              </a:rPr>
              <a:t>: </a:t>
            </a:r>
            <a:r>
              <a:rPr lang="ar-SA" b="1" dirty="0">
                <a:latin typeface="TimesNewRomanPSMT"/>
                <a:ea typeface="Calibri"/>
                <a:cs typeface="TimesNewRomanPSMT"/>
              </a:rPr>
              <a:t>تحويل القيود إلى معادلات</a:t>
            </a:r>
            <a:endParaRPr lang="en-US" dirty="0">
              <a:latin typeface="Calibri"/>
              <a:ea typeface="Calibri"/>
              <a:cs typeface="Arial"/>
            </a:endParaRPr>
          </a:p>
          <a:p>
            <a:pPr algn="just" rtl="1">
              <a:lnSpc>
                <a:spcPct val="115000"/>
              </a:lnSpc>
              <a:spcAft>
                <a:spcPts val="0"/>
              </a:spcAft>
            </a:pPr>
            <a:r>
              <a:rPr lang="en-US" dirty="0">
                <a:latin typeface="Times New Roman"/>
                <a:ea typeface="Calibri"/>
                <a:cs typeface="Arial"/>
              </a:rPr>
              <a:t>2x1 + 3x2</a:t>
            </a:r>
            <a:r>
              <a:rPr lang="en-US" dirty="0">
                <a:latin typeface="CambriaMath"/>
                <a:ea typeface="Calibri"/>
                <a:cs typeface="CambriaMath"/>
              </a:rPr>
              <a:t>= </a:t>
            </a:r>
            <a:r>
              <a:rPr lang="en-US" dirty="0">
                <a:latin typeface="Times New Roman"/>
                <a:ea typeface="Calibri"/>
                <a:cs typeface="Arial"/>
              </a:rPr>
              <a:t>24</a:t>
            </a:r>
            <a:endParaRPr lang="en-US" dirty="0">
              <a:latin typeface="Calibri"/>
              <a:ea typeface="Calibri"/>
              <a:cs typeface="Arial"/>
            </a:endParaRPr>
          </a:p>
          <a:p>
            <a:pPr algn="just" rtl="1">
              <a:lnSpc>
                <a:spcPct val="115000"/>
              </a:lnSpc>
              <a:spcAft>
                <a:spcPts val="0"/>
              </a:spcAft>
            </a:pPr>
            <a:r>
              <a:rPr lang="en-US" dirty="0">
                <a:latin typeface="Times New Roman"/>
                <a:ea typeface="Calibri"/>
                <a:cs typeface="Arial"/>
              </a:rPr>
              <a:t>2x1 + x2</a:t>
            </a:r>
            <a:r>
              <a:rPr lang="en-US" dirty="0">
                <a:latin typeface="CambriaMath"/>
                <a:ea typeface="Calibri"/>
                <a:cs typeface="CambriaMath"/>
              </a:rPr>
              <a:t>= </a:t>
            </a:r>
            <a:r>
              <a:rPr lang="en-US" dirty="0">
                <a:latin typeface="Times New Roman"/>
                <a:ea typeface="Calibri"/>
                <a:cs typeface="Arial"/>
              </a:rPr>
              <a:t>16 </a:t>
            </a:r>
            <a:endParaRPr lang="en-US" dirty="0">
              <a:latin typeface="Calibri"/>
              <a:ea typeface="Calibri"/>
              <a:cs typeface="Arial"/>
            </a:endParaRPr>
          </a:p>
          <a:p>
            <a:pPr algn="just" rtl="1">
              <a:lnSpc>
                <a:spcPct val="115000"/>
              </a:lnSpc>
              <a:spcAft>
                <a:spcPts val="0"/>
              </a:spcAft>
            </a:pPr>
            <a:r>
              <a:rPr lang="ar-SA" b="1" dirty="0">
                <a:latin typeface="TimesNewRomanPS-BoldMT"/>
                <a:ea typeface="Calibri"/>
                <a:cs typeface="TimesNewRomanPS-BoldMT"/>
              </a:rPr>
              <a:t>ثالثا</a:t>
            </a:r>
            <a:r>
              <a:rPr lang="en-US" b="1" dirty="0">
                <a:latin typeface="TimesNewRomanPS-BoldMT"/>
                <a:ea typeface="Calibri"/>
                <a:cs typeface="Arial"/>
              </a:rPr>
              <a:t>: </a:t>
            </a:r>
            <a:r>
              <a:rPr lang="ar-SA" b="1" dirty="0">
                <a:latin typeface="TimesNewRomanPSMT"/>
                <a:ea typeface="Calibri"/>
                <a:cs typeface="TimesNewRomanPSMT"/>
              </a:rPr>
              <a:t>رسم مستقيمات </a:t>
            </a:r>
            <a:r>
              <a:rPr lang="ar-SA" b="1" dirty="0" smtClean="0">
                <a:latin typeface="TimesNewRomanPSMT"/>
                <a:ea typeface="Calibri"/>
                <a:cs typeface="TimesNewRomanPSMT"/>
              </a:rPr>
              <a:t>القيود</a:t>
            </a:r>
            <a:endParaRPr lang="en-US" dirty="0">
              <a:latin typeface="Calibri"/>
              <a:ea typeface="Calibri"/>
              <a:cs typeface="Arial"/>
            </a:endParaRPr>
          </a:p>
        </p:txBody>
      </p:sp>
    </p:spTree>
    <p:extLst>
      <p:ext uri="{BB962C8B-B14F-4D97-AF65-F5344CB8AC3E}">
        <p14:creationId xmlns:p14="http://schemas.microsoft.com/office/powerpoint/2010/main" val="3355680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27</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013603208"/>
              </p:ext>
            </p:extLst>
          </p:nvPr>
        </p:nvGraphicFramePr>
        <p:xfrm>
          <a:off x="2195736" y="548680"/>
          <a:ext cx="5038725" cy="771144"/>
        </p:xfrm>
        <a:graphic>
          <a:graphicData uri="http://schemas.openxmlformats.org/drawingml/2006/table">
            <a:tbl>
              <a:tblPr rtl="1" firstRow="1" firstCol="1" bandRow="1"/>
              <a:tblGrid>
                <a:gridCol w="1679575"/>
                <a:gridCol w="1679575"/>
                <a:gridCol w="1679575"/>
              </a:tblGrid>
              <a:tr h="0">
                <a:tc>
                  <a:txBody>
                    <a:bodyPr/>
                    <a:lstStyle/>
                    <a:p>
                      <a:pPr algn="ctr" rtl="1">
                        <a:lnSpc>
                          <a:spcPct val="115000"/>
                        </a:lnSpc>
                        <a:spcAft>
                          <a:spcPts val="0"/>
                        </a:spcAft>
                        <a:tabLst>
                          <a:tab pos="92710" algn="l"/>
                        </a:tabLst>
                      </a:pPr>
                      <a:r>
                        <a:rPr lang="en-US" sz="2200">
                          <a:effectLst/>
                          <a:latin typeface="Times New Roman"/>
                          <a:ea typeface="Calibri"/>
                          <a:cs typeface="Arial"/>
                        </a:rPr>
                        <a:t>12</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tabLst>
                          <a:tab pos="92710" algn="l"/>
                        </a:tabLst>
                      </a:pPr>
                      <a:r>
                        <a:rPr lang="en-US" sz="2200">
                          <a:effectLst/>
                          <a:latin typeface="Times New Roman"/>
                          <a:ea typeface="Calibri"/>
                          <a:cs typeface="Arial"/>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92710" algn="l"/>
                        </a:tabLst>
                      </a:pPr>
                      <a:r>
                        <a:rPr lang="en-US" sz="2200">
                          <a:effectLst/>
                          <a:latin typeface="Times New Roman"/>
                          <a:ea typeface="Calibri"/>
                          <a:cs typeface="Arial"/>
                        </a:rPr>
                        <a:t>X</a:t>
                      </a:r>
                      <a:r>
                        <a:rPr lang="en-US" sz="2200" baseline="-25000">
                          <a:effectLst/>
                          <a:latin typeface="Times New Roman"/>
                          <a:ea typeface="Calibri"/>
                          <a:cs typeface="Arial"/>
                        </a:rPr>
                        <a:t>1</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0">
                        <a:lnSpc>
                          <a:spcPct val="115000"/>
                        </a:lnSpc>
                        <a:spcAft>
                          <a:spcPts val="0"/>
                        </a:spcAft>
                        <a:tabLst>
                          <a:tab pos="92710" algn="l"/>
                        </a:tabLst>
                      </a:pPr>
                      <a:r>
                        <a:rPr lang="en-US" sz="2200">
                          <a:effectLst/>
                          <a:latin typeface="Times New Roman"/>
                          <a:ea typeface="Calibri"/>
                          <a:cs typeface="Arial"/>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tabLst>
                          <a:tab pos="92710" algn="l"/>
                        </a:tabLst>
                      </a:pPr>
                      <a:r>
                        <a:rPr lang="en-US" sz="2200">
                          <a:effectLst/>
                          <a:latin typeface="Times New Roman"/>
                          <a:ea typeface="Calibri"/>
                          <a:cs typeface="Arial"/>
                        </a:rPr>
                        <a:t>8</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92710" algn="l"/>
                        </a:tabLst>
                      </a:pPr>
                      <a:r>
                        <a:rPr lang="en-US" sz="2200" dirty="0">
                          <a:effectLst/>
                          <a:latin typeface="Times New Roman"/>
                          <a:ea typeface="Calibri"/>
                          <a:cs typeface="Arial"/>
                        </a:rPr>
                        <a:t>X</a:t>
                      </a:r>
                      <a:r>
                        <a:rPr lang="en-US" sz="2200" baseline="-25000" dirty="0">
                          <a:effectLst/>
                          <a:latin typeface="Times New Roman"/>
                          <a:ea typeface="Calibri"/>
                          <a:cs typeface="Arial"/>
                        </a:rPr>
                        <a:t>2</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444602581"/>
              </p:ext>
            </p:extLst>
          </p:nvPr>
        </p:nvGraphicFramePr>
        <p:xfrm>
          <a:off x="2267744" y="1772816"/>
          <a:ext cx="5038725" cy="701040"/>
        </p:xfrm>
        <a:graphic>
          <a:graphicData uri="http://schemas.openxmlformats.org/drawingml/2006/table">
            <a:tbl>
              <a:tblPr rtl="1" firstRow="1" firstCol="1" bandRow="1"/>
              <a:tblGrid>
                <a:gridCol w="1679575"/>
                <a:gridCol w="1679575"/>
                <a:gridCol w="1679575"/>
              </a:tblGrid>
              <a:tr h="0">
                <a:tc>
                  <a:txBody>
                    <a:bodyPr/>
                    <a:lstStyle/>
                    <a:p>
                      <a:pPr algn="ctr" rtl="1">
                        <a:lnSpc>
                          <a:spcPct val="115000"/>
                        </a:lnSpc>
                        <a:spcAft>
                          <a:spcPts val="0"/>
                        </a:spcAft>
                      </a:pPr>
                      <a:r>
                        <a:rPr lang="en-US" sz="2000" dirty="0">
                          <a:effectLst/>
                          <a:latin typeface="Times New Roman"/>
                          <a:ea typeface="Calibri"/>
                          <a:cs typeface="Arial"/>
                        </a:rPr>
                        <a:t>8</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Times New Roman"/>
                          <a:ea typeface="Calibri"/>
                          <a:cs typeface="Arial"/>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2000">
                          <a:effectLst/>
                          <a:latin typeface="Times New Roman"/>
                          <a:ea typeface="Calibri"/>
                          <a:cs typeface="Arial"/>
                        </a:rPr>
                        <a:t>X</a:t>
                      </a:r>
                      <a:r>
                        <a:rPr lang="en-US" sz="2000" baseline="-25000">
                          <a:effectLst/>
                          <a:latin typeface="Times New Roman"/>
                          <a:ea typeface="Calibri"/>
                          <a:cs typeface="Arial"/>
                        </a:rPr>
                        <a:t>1</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0">
                        <a:lnSpc>
                          <a:spcPct val="115000"/>
                        </a:lnSpc>
                        <a:spcAft>
                          <a:spcPts val="0"/>
                        </a:spcAft>
                      </a:pPr>
                      <a:r>
                        <a:rPr lang="en-US" sz="2000" dirty="0">
                          <a:effectLst/>
                          <a:latin typeface="Times New Roman"/>
                          <a:ea typeface="Calibri"/>
                          <a:cs typeface="Arial"/>
                        </a:rPr>
                        <a:t>0</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Times New Roman"/>
                          <a:ea typeface="Calibri"/>
                          <a:cs typeface="Arial"/>
                        </a:rPr>
                        <a:t>16</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2000" dirty="0">
                          <a:effectLst/>
                          <a:latin typeface="Times New Roman"/>
                          <a:ea typeface="Calibri"/>
                          <a:cs typeface="Arial"/>
                        </a:rPr>
                        <a:t>X</a:t>
                      </a:r>
                      <a:r>
                        <a:rPr lang="en-US" sz="2000" baseline="-25000" dirty="0">
                          <a:effectLst/>
                          <a:latin typeface="Times New Roman"/>
                          <a:ea typeface="Calibri"/>
                          <a:cs typeface="Arial"/>
                        </a:rPr>
                        <a:t>2</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5508104" y="1302822"/>
            <a:ext cx="604765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92075" algn="l"/>
              </a:tabLst>
              <a:defRPr>
                <a:solidFill>
                  <a:schemeClr val="tx1"/>
                </a:solidFill>
                <a:latin typeface="Arial" pitchFamily="34" charset="0"/>
                <a:cs typeface="Arial" pitchFamily="34" charset="0"/>
              </a:defRPr>
            </a:lvl1pPr>
            <a:lvl2pPr>
              <a:tabLst>
                <a:tab pos="92075" algn="l"/>
              </a:tabLst>
              <a:defRPr>
                <a:solidFill>
                  <a:schemeClr val="tx1"/>
                </a:solidFill>
                <a:latin typeface="Arial" pitchFamily="34" charset="0"/>
                <a:cs typeface="Arial" pitchFamily="34" charset="0"/>
              </a:defRPr>
            </a:lvl2pPr>
            <a:lvl3pPr>
              <a:tabLst>
                <a:tab pos="92075" algn="l"/>
              </a:tabLst>
              <a:defRPr>
                <a:solidFill>
                  <a:schemeClr val="tx1"/>
                </a:solidFill>
                <a:latin typeface="Arial" pitchFamily="34" charset="0"/>
                <a:cs typeface="Arial" pitchFamily="34" charset="0"/>
              </a:defRPr>
            </a:lvl3pPr>
            <a:lvl4pPr>
              <a:tabLst>
                <a:tab pos="92075" algn="l"/>
              </a:tabLst>
              <a:defRPr>
                <a:solidFill>
                  <a:schemeClr val="tx1"/>
                </a:solidFill>
                <a:latin typeface="Arial" pitchFamily="34" charset="0"/>
                <a:cs typeface="Arial" pitchFamily="34" charset="0"/>
              </a:defRPr>
            </a:lvl4pPr>
            <a:lvl5pPr>
              <a:tabLst>
                <a:tab pos="92075" algn="l"/>
              </a:tabLst>
              <a:defRPr>
                <a:solidFill>
                  <a:schemeClr val="tx1"/>
                </a:solidFill>
                <a:latin typeface="Arial" pitchFamily="34" charset="0"/>
                <a:cs typeface="Arial" pitchFamily="34" charset="0"/>
              </a:defRPr>
            </a:lvl5pPr>
            <a:lvl6pPr algn="l" rtl="0" fontAlgn="base">
              <a:spcBef>
                <a:spcPct val="0"/>
              </a:spcBef>
              <a:spcAft>
                <a:spcPct val="0"/>
              </a:spcAft>
              <a:tabLst>
                <a:tab pos="92075" algn="l"/>
              </a:tabLst>
              <a:defRPr>
                <a:solidFill>
                  <a:schemeClr val="tx1"/>
                </a:solidFill>
                <a:latin typeface="Arial" pitchFamily="34" charset="0"/>
                <a:cs typeface="Arial" pitchFamily="34" charset="0"/>
              </a:defRPr>
            </a:lvl6pPr>
            <a:lvl7pPr algn="l" rtl="0" fontAlgn="base">
              <a:spcBef>
                <a:spcPct val="0"/>
              </a:spcBef>
              <a:spcAft>
                <a:spcPct val="0"/>
              </a:spcAft>
              <a:tabLst>
                <a:tab pos="92075" algn="l"/>
              </a:tabLst>
              <a:defRPr>
                <a:solidFill>
                  <a:schemeClr val="tx1"/>
                </a:solidFill>
                <a:latin typeface="Arial" pitchFamily="34" charset="0"/>
                <a:cs typeface="Arial" pitchFamily="34" charset="0"/>
              </a:defRPr>
            </a:lvl7pPr>
            <a:lvl8pPr algn="l" rtl="0" fontAlgn="base">
              <a:spcBef>
                <a:spcPct val="0"/>
              </a:spcBef>
              <a:spcAft>
                <a:spcPct val="0"/>
              </a:spcAft>
              <a:tabLst>
                <a:tab pos="92075" algn="l"/>
              </a:tabLst>
              <a:defRPr>
                <a:solidFill>
                  <a:schemeClr val="tx1"/>
                </a:solidFill>
                <a:latin typeface="Arial" pitchFamily="34" charset="0"/>
                <a:cs typeface="Arial" pitchFamily="34" charset="0"/>
              </a:defRPr>
            </a:lvl8pPr>
            <a:lvl9pPr algn="l" rtl="0" fontAlgn="base">
              <a:spcBef>
                <a:spcPct val="0"/>
              </a:spcBef>
              <a:spcAft>
                <a:spcPct val="0"/>
              </a:spcAft>
              <a:tabLst>
                <a:tab pos="92075" algn="l"/>
              </a:tabLst>
              <a:defRPr>
                <a:solidFill>
                  <a:schemeClr val="tx1"/>
                </a:solidFill>
                <a:latin typeface="Arial" pitchFamily="34" charset="0"/>
                <a:cs typeface="Arial" pitchFamily="34" charset="0"/>
              </a:defRPr>
            </a:lvl9pPr>
          </a:lstStyle>
          <a:p>
            <a:pPr marL="0" marR="0" lvl="0" indent="0" algn="l" defTabSz="914400" rtl="1" eaLnBrk="1" fontAlgn="base" latinLnBrk="0" hangingPunct="1">
              <a:lnSpc>
                <a:spcPct val="100000"/>
              </a:lnSpc>
              <a:spcBef>
                <a:spcPct val="0"/>
              </a:spcBef>
              <a:spcAft>
                <a:spcPct val="0"/>
              </a:spcAft>
              <a:buClrTx/>
              <a:buSzTx/>
              <a:buFontTx/>
              <a:buChar char="•"/>
              <a:tabLst>
                <a:tab pos="92075" algn="l"/>
              </a:tabLst>
            </a:pPr>
            <a:r>
              <a:rPr kumimoji="0" lang="ar-SA"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المستقيم الثاني </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2075" algn="l"/>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188640"/>
            <a:ext cx="1639887"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1788" y="2164220"/>
            <a:ext cx="5938837" cy="3244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a:xfrm flipV="1">
            <a:off x="2987824" y="2564904"/>
            <a:ext cx="0"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5790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28</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832964331"/>
              </p:ext>
            </p:extLst>
          </p:nvPr>
        </p:nvGraphicFramePr>
        <p:xfrm>
          <a:off x="1979712" y="260648"/>
          <a:ext cx="5038725" cy="2103120"/>
        </p:xfrm>
        <a:graphic>
          <a:graphicData uri="http://schemas.openxmlformats.org/drawingml/2006/table">
            <a:tbl>
              <a:tblPr firstRow="1" firstCol="1" bandRow="1"/>
              <a:tblGrid>
                <a:gridCol w="808684"/>
                <a:gridCol w="809954"/>
                <a:gridCol w="809319"/>
                <a:gridCol w="1581187"/>
                <a:gridCol w="1029581"/>
              </a:tblGrid>
              <a:tr h="0">
                <a:tc>
                  <a:txBody>
                    <a:bodyPr/>
                    <a:lstStyle/>
                    <a:p>
                      <a:pPr algn="ctr">
                        <a:lnSpc>
                          <a:spcPct val="115000"/>
                        </a:lnSpc>
                        <a:spcAft>
                          <a:spcPts val="0"/>
                        </a:spcAft>
                      </a:pPr>
                      <a:r>
                        <a:rPr lang="en-US" sz="2000">
                          <a:effectLst/>
                          <a:latin typeface="Times New Roman"/>
                          <a:ea typeface="Calibri"/>
                          <a:cs typeface="Arial"/>
                        </a:rPr>
                        <a:t>Les points</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x1</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X2</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12 x1 + 14 x2</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Z</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2000">
                          <a:effectLst/>
                          <a:latin typeface="Times New Roman"/>
                          <a:ea typeface="Calibri"/>
                          <a:cs typeface="Arial"/>
                        </a:rPr>
                        <a:t>O</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12 . 0 + 14 . 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2000">
                          <a:effectLst/>
                          <a:latin typeface="Times New Roman"/>
                          <a:ea typeface="Calibri"/>
                          <a:cs typeface="Arial"/>
                        </a:rPr>
                        <a:t>A</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8</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12 .0 + 14 . 8</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112</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2000">
                          <a:effectLst/>
                          <a:latin typeface="Times New Roman"/>
                          <a:ea typeface="Calibri"/>
                          <a:cs typeface="Arial"/>
                        </a:rPr>
                        <a:t>B</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6</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4</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12. 6 + 14 . 4</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128</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2000">
                          <a:effectLst/>
                          <a:latin typeface="Times New Roman"/>
                          <a:ea typeface="Calibri"/>
                          <a:cs typeface="Arial"/>
                        </a:rPr>
                        <a:t>C</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8</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a:ea typeface="Calibri"/>
                          <a:cs typeface="Arial"/>
                        </a:rPr>
                        <a:t>12 .8 + 14 . 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effectLst/>
                          <a:latin typeface="Times New Roman"/>
                          <a:ea typeface="Calibri"/>
                          <a:cs typeface="Arial"/>
                        </a:rPr>
                        <a:t>96</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1979712" y="2492896"/>
            <a:ext cx="4572000" cy="1047979"/>
          </a:xfrm>
          <a:prstGeom prst="rect">
            <a:avLst/>
          </a:prstGeom>
        </p:spPr>
        <p:txBody>
          <a:bodyPr>
            <a:spAutoFit/>
          </a:bodyPr>
          <a:lstStyle/>
          <a:p>
            <a:pPr marL="180340">
              <a:lnSpc>
                <a:spcPct val="115000"/>
              </a:lnSpc>
              <a:spcAft>
                <a:spcPts val="0"/>
              </a:spcAft>
            </a:pPr>
            <a:r>
              <a:rPr lang="en-US" dirty="0">
                <a:latin typeface="Times New Roman"/>
                <a:ea typeface="Calibri"/>
                <a:cs typeface="Arial"/>
              </a:rPr>
              <a:t>x</a:t>
            </a:r>
            <a:r>
              <a:rPr lang="en-US" baseline="-25000" dirty="0">
                <a:latin typeface="Times New Roman"/>
                <a:ea typeface="Calibri"/>
                <a:cs typeface="Arial"/>
              </a:rPr>
              <a:t>1</a:t>
            </a:r>
            <a:r>
              <a:rPr lang="en-US" dirty="0">
                <a:latin typeface="Times New Roman"/>
                <a:ea typeface="Calibri"/>
                <a:cs typeface="Arial"/>
              </a:rPr>
              <a:t>*= 6 </a:t>
            </a:r>
            <a:endParaRPr lang="en-US" sz="1000" dirty="0">
              <a:latin typeface="Calibri"/>
              <a:ea typeface="Calibri"/>
              <a:cs typeface="Arial"/>
            </a:endParaRPr>
          </a:p>
          <a:p>
            <a:pPr marL="180340">
              <a:lnSpc>
                <a:spcPct val="115000"/>
              </a:lnSpc>
              <a:spcAft>
                <a:spcPts val="0"/>
              </a:spcAft>
            </a:pPr>
            <a:r>
              <a:rPr lang="en-US" dirty="0">
                <a:latin typeface="Times New Roman"/>
                <a:ea typeface="Calibri"/>
                <a:cs typeface="Arial"/>
              </a:rPr>
              <a:t>x</a:t>
            </a:r>
            <a:r>
              <a:rPr lang="en-US" baseline="-25000" dirty="0">
                <a:latin typeface="Times New Roman"/>
                <a:ea typeface="Calibri"/>
                <a:cs typeface="Arial"/>
              </a:rPr>
              <a:t>2</a:t>
            </a:r>
            <a:r>
              <a:rPr lang="en-US" dirty="0">
                <a:latin typeface="Times New Roman"/>
                <a:ea typeface="Calibri"/>
                <a:cs typeface="Arial"/>
              </a:rPr>
              <a:t>*= 4 </a:t>
            </a:r>
            <a:endParaRPr lang="en-US" sz="1000" dirty="0">
              <a:latin typeface="Calibri"/>
              <a:ea typeface="Calibri"/>
              <a:cs typeface="Arial"/>
            </a:endParaRPr>
          </a:p>
          <a:p>
            <a:pPr marL="180340">
              <a:lnSpc>
                <a:spcPct val="115000"/>
              </a:lnSpc>
              <a:spcAft>
                <a:spcPts val="1000"/>
              </a:spcAft>
              <a:tabLst>
                <a:tab pos="505460" algn="l"/>
              </a:tabLst>
            </a:pPr>
            <a:r>
              <a:rPr lang="en-US" dirty="0">
                <a:latin typeface="Times New Roman"/>
                <a:ea typeface="Calibri"/>
                <a:cs typeface="Arial"/>
              </a:rPr>
              <a:t>Z*= 128</a:t>
            </a:r>
            <a:endParaRPr lang="en-US" sz="1000" dirty="0">
              <a:effectLst/>
              <a:latin typeface="Calibri"/>
              <a:ea typeface="Calibri"/>
              <a:cs typeface="Arial"/>
            </a:endParaRPr>
          </a:p>
        </p:txBody>
      </p:sp>
    </p:spTree>
    <p:extLst>
      <p:ext uri="{BB962C8B-B14F-4D97-AF65-F5344CB8AC3E}">
        <p14:creationId xmlns:p14="http://schemas.microsoft.com/office/powerpoint/2010/main" val="2981548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29</a:t>
            </a:fld>
            <a:endParaRPr lang="en-US"/>
          </a:p>
        </p:txBody>
      </p:sp>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404664"/>
            <a:ext cx="8064896"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5801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32656"/>
            <a:ext cx="8229600" cy="5760640"/>
          </a:xfrm>
        </p:spPr>
        <p:txBody>
          <a:bodyPr>
            <a:normAutofit fontScale="70000" lnSpcReduction="20000"/>
          </a:bodyPr>
          <a:lstStyle/>
          <a:p>
            <a:pPr algn="just" rtl="1">
              <a:lnSpc>
                <a:spcPct val="115000"/>
              </a:lnSpc>
              <a:spcBef>
                <a:spcPts val="600"/>
              </a:spcBef>
            </a:pPr>
            <a:endParaRPr lang="en-US" sz="1700" dirty="0">
              <a:latin typeface="Times New Roman"/>
              <a:ea typeface="Times New Roman"/>
            </a:endParaRPr>
          </a:p>
          <a:p>
            <a:pPr marL="444500" algn="r" rtl="1">
              <a:spcBef>
                <a:spcPts val="600"/>
              </a:spcBef>
            </a:pPr>
            <a:r>
              <a:rPr lang="ar-SA" sz="2800" b="1" dirty="0">
                <a:latin typeface="Times New Roman"/>
                <a:ea typeface="Times New Roman"/>
              </a:rPr>
              <a:t>مزايا استخدام أسلوب البرمجة الخطية </a:t>
            </a:r>
            <a:endParaRPr lang="en-US" sz="1050" dirty="0">
              <a:latin typeface="Times New Roman"/>
              <a:ea typeface="Times New Roman"/>
            </a:endParaRPr>
          </a:p>
          <a:p>
            <a:pPr marL="444500" algn="r" rtl="1">
              <a:spcBef>
                <a:spcPts val="600"/>
              </a:spcBef>
            </a:pPr>
            <a:r>
              <a:rPr lang="ar-SA" sz="2800" dirty="0">
                <a:latin typeface="Times New Roman"/>
                <a:ea typeface="Times New Roman"/>
              </a:rPr>
              <a:t>تعتبر البرمجة الخطية أحد أهم وأسهل الأساليب الرياضية التي يتم الاعتماد عليها في عملية اتحاذ</a:t>
            </a:r>
            <a:r>
              <a:rPr lang="ar-SA" sz="2800" dirty="0">
                <a:latin typeface="Times New Roman"/>
                <a:ea typeface="Times New Roman"/>
                <a:cs typeface="Times New Roman"/>
              </a:rPr>
              <a:t> </a:t>
            </a:r>
            <a:r>
              <a:rPr lang="ar-SA" sz="2800" dirty="0">
                <a:latin typeface="Times New Roman"/>
                <a:ea typeface="Times New Roman"/>
              </a:rPr>
              <a:t>القرار، ومن أهم المزايا التي تتمتع بها:</a:t>
            </a:r>
            <a:endParaRPr lang="en-US" sz="1050" dirty="0">
              <a:latin typeface="Times New Roman"/>
              <a:ea typeface="Times New Roman"/>
            </a:endParaRPr>
          </a:p>
          <a:p>
            <a:pPr marL="342900" lvl="0" indent="-342900" algn="r" rtl="1">
              <a:spcBef>
                <a:spcPts val="600"/>
              </a:spcBef>
              <a:buFont typeface="Symbol"/>
              <a:buChar char=""/>
            </a:pPr>
            <a:r>
              <a:rPr lang="ar-SA" sz="2800" dirty="0">
                <a:latin typeface="Times New Roman"/>
                <a:ea typeface="Times New Roman"/>
              </a:rPr>
              <a:t>إمكانية الإستعمال الأفضل لعوامل الإنتاج في المؤسسة، فاستخدام البرمجة الخطية يتيح لنا دراسة</a:t>
            </a:r>
            <a:r>
              <a:rPr lang="ar-SA" sz="2800" dirty="0">
                <a:latin typeface="Times New Roman"/>
                <a:ea typeface="Times New Roman"/>
                <a:cs typeface="Times New Roman"/>
              </a:rPr>
              <a:t> </a:t>
            </a:r>
            <a:r>
              <a:rPr lang="ar-SA" sz="2800" dirty="0">
                <a:latin typeface="Times New Roman"/>
                <a:ea typeface="Times New Roman"/>
              </a:rPr>
              <a:t>جميع عوامل الإنتاج في المؤسسة المتعلقة بالمشكلة من مواد أولية وأيدي عاملة وآلات، كما يعطينا الأساس</a:t>
            </a:r>
            <a:r>
              <a:rPr lang="ar-SA" sz="2800" dirty="0">
                <a:latin typeface="Times New Roman"/>
                <a:ea typeface="Times New Roman"/>
                <a:cs typeface="Times New Roman"/>
              </a:rPr>
              <a:t> </a:t>
            </a:r>
            <a:r>
              <a:rPr lang="ar-SA" sz="2800" dirty="0">
                <a:latin typeface="Times New Roman"/>
                <a:ea typeface="Times New Roman"/>
              </a:rPr>
              <a:t>العلمي الإقتصادي للوصول إلى أعلى الأرباح أو أقل التكاليف في المشكلة المعروضة؛</a:t>
            </a:r>
            <a:endParaRPr lang="en-US" sz="1050" dirty="0">
              <a:latin typeface="Times New Roman"/>
              <a:ea typeface="Times New Roman"/>
            </a:endParaRPr>
          </a:p>
          <a:p>
            <a:pPr marL="342900" lvl="0" indent="-342900" algn="r" rtl="1">
              <a:spcBef>
                <a:spcPts val="600"/>
              </a:spcBef>
              <a:buFont typeface="Symbol"/>
              <a:buChar char=""/>
            </a:pPr>
            <a:r>
              <a:rPr lang="ar-SA" sz="2800" dirty="0">
                <a:latin typeface="Times New Roman"/>
                <a:ea typeface="Times New Roman"/>
              </a:rPr>
              <a:t>تحسين نوعية القرارات المتخذة في المؤسسة، فالبرمجة الخطية تجبر الإداري على أن يكون</a:t>
            </a:r>
            <a:r>
              <a:rPr lang="ar-SA" sz="2800" dirty="0">
                <a:latin typeface="Times New Roman"/>
                <a:ea typeface="Times New Roman"/>
                <a:cs typeface="Times New Roman"/>
              </a:rPr>
              <a:t> </a:t>
            </a:r>
            <a:r>
              <a:rPr lang="ar-SA" sz="2800" dirty="0">
                <a:latin typeface="Times New Roman"/>
                <a:ea typeface="Times New Roman"/>
              </a:rPr>
              <a:t>موضوعيا بدلا من إتخاذ قراراته على أساس شخصي، فالبيانات والمعلومات التي تجمع لتكوين مشكلة</a:t>
            </a:r>
            <a:endParaRPr lang="en-US" sz="1050" dirty="0">
              <a:latin typeface="Times New Roman"/>
              <a:ea typeface="Times New Roman"/>
            </a:endParaRPr>
          </a:p>
          <a:p>
            <a:pPr algn="r" rtl="1">
              <a:spcBef>
                <a:spcPts val="600"/>
              </a:spcBef>
            </a:pPr>
            <a:r>
              <a:rPr lang="en-US" sz="2800" dirty="0">
                <a:latin typeface="Times New Roman"/>
                <a:ea typeface="Times New Roman"/>
              </a:rPr>
              <a:t>   </a:t>
            </a:r>
            <a:r>
              <a:rPr lang="ar-SA" sz="2800" dirty="0">
                <a:latin typeface="Times New Roman"/>
                <a:ea typeface="Times New Roman"/>
              </a:rPr>
              <a:t>البرمجة الخطية وحلها في بيانات موضوعية مرتبطة بالمشكلة، </a:t>
            </a:r>
            <a:r>
              <a:rPr lang="en-US" sz="2800" dirty="0">
                <a:latin typeface="Times New Roman"/>
                <a:ea typeface="Times New Roman"/>
              </a:rPr>
              <a:t>   </a:t>
            </a:r>
            <a:r>
              <a:rPr lang="ar-SA" sz="2800" dirty="0">
                <a:latin typeface="Times New Roman"/>
                <a:ea typeface="Times New Roman"/>
              </a:rPr>
              <a:t>وتساعد المدير على تفهم المشكلة وإمكانية</a:t>
            </a:r>
            <a:r>
              <a:rPr lang="ar-SA" sz="2800" dirty="0">
                <a:latin typeface="Times New Roman"/>
                <a:ea typeface="Times New Roman"/>
                <a:cs typeface="Times New Roman"/>
              </a:rPr>
              <a:t> </a:t>
            </a:r>
            <a:r>
              <a:rPr lang="ar-SA" sz="2800" dirty="0">
                <a:latin typeface="Times New Roman"/>
                <a:ea typeface="Times New Roman"/>
              </a:rPr>
              <a:t>إيجاد الحل الموضوعي لها؛</a:t>
            </a:r>
            <a:endParaRPr lang="en-US" sz="1050" dirty="0">
              <a:latin typeface="Times New Roman"/>
              <a:ea typeface="Times New Roman"/>
            </a:endParaRPr>
          </a:p>
          <a:p>
            <a:pPr marL="342900" lvl="0" indent="-342900" algn="r" rtl="1">
              <a:spcBef>
                <a:spcPts val="600"/>
              </a:spcBef>
              <a:buFont typeface="Symbol"/>
              <a:buChar char=""/>
            </a:pPr>
            <a:r>
              <a:rPr lang="ar-SA" sz="2800" dirty="0">
                <a:latin typeface="Times New Roman"/>
                <a:ea typeface="Times New Roman"/>
              </a:rPr>
              <a:t>البرمجة الخطية تعد وسيلة لتعليم المسيرين وزيادة مهاراتهم، فالمسير عليه أن يتفهم النموذج</a:t>
            </a:r>
            <a:r>
              <a:rPr lang="ar-SA" sz="2800" dirty="0">
                <a:latin typeface="Times New Roman"/>
                <a:ea typeface="Times New Roman"/>
                <a:cs typeface="Times New Roman"/>
              </a:rPr>
              <a:t> </a:t>
            </a:r>
            <a:r>
              <a:rPr lang="ar-SA" sz="2800" dirty="0">
                <a:latin typeface="Times New Roman"/>
                <a:ea typeface="Times New Roman"/>
              </a:rPr>
              <a:t>الأساسي للبرمجة الخطية وأن يقوم بتحليل مشاكل المؤسسة في نموذج البرمجة الخطية، وهذا يزيد من</a:t>
            </a:r>
            <a:endParaRPr lang="en-US" sz="1050" dirty="0">
              <a:latin typeface="Times New Roman"/>
              <a:ea typeface="Times New Roman"/>
            </a:endParaRPr>
          </a:p>
          <a:p>
            <a:pPr algn="r" rtl="1">
              <a:spcBef>
                <a:spcPts val="600"/>
              </a:spcBef>
            </a:pPr>
            <a:r>
              <a:rPr lang="en-US" sz="2800" dirty="0">
                <a:latin typeface="Times New Roman"/>
                <a:ea typeface="Times New Roman"/>
              </a:rPr>
              <a:t>   </a:t>
            </a:r>
            <a:r>
              <a:rPr lang="ar-SA" sz="2800" dirty="0">
                <a:latin typeface="Times New Roman"/>
                <a:ea typeface="Times New Roman"/>
              </a:rPr>
              <a:t>معلوماته وقدراته المرتبطة بمشاكل المؤسسة؛</a:t>
            </a:r>
            <a:endParaRPr lang="en-US" sz="1050" dirty="0">
              <a:latin typeface="Times New Roman"/>
              <a:ea typeface="Times New Roman"/>
            </a:endParaRPr>
          </a:p>
          <a:p>
            <a:pPr marL="342900" lvl="0" indent="-342900" algn="r" rtl="1">
              <a:spcBef>
                <a:spcPts val="600"/>
              </a:spcBef>
              <a:buFont typeface="Symbol"/>
              <a:buChar char=""/>
            </a:pPr>
            <a:r>
              <a:rPr lang="ar-SA" sz="2800" dirty="0">
                <a:latin typeface="Times New Roman"/>
                <a:ea typeface="Times New Roman"/>
              </a:rPr>
              <a:t>البرمجة الخطية في حلها الأمثل تعبر عن كل الإسهام الحدي والمتطلبات من عوامل الإنتاج</a:t>
            </a:r>
            <a:r>
              <a:rPr lang="ar-SA" sz="2800" dirty="0">
                <a:latin typeface="Times New Roman"/>
                <a:ea typeface="Times New Roman"/>
                <a:cs typeface="Times New Roman"/>
              </a:rPr>
              <a:t> </a:t>
            </a:r>
            <a:r>
              <a:rPr lang="ar-SA" sz="2800" dirty="0">
                <a:latin typeface="Times New Roman"/>
                <a:ea typeface="Times New Roman"/>
              </a:rPr>
              <a:t>الخاصة بكل منتج، ولقد ساعد على سرعة إنتشارها وسهولة تطبيقها إنتشار الحاسبات الإلكترونية ذات</a:t>
            </a:r>
            <a:r>
              <a:rPr lang="ar-SA" sz="2800" dirty="0">
                <a:latin typeface="Times New Roman"/>
                <a:ea typeface="Times New Roman"/>
                <a:cs typeface="Times New Roman"/>
              </a:rPr>
              <a:t> </a:t>
            </a:r>
            <a:r>
              <a:rPr lang="ar-SA" sz="2800" dirty="0">
                <a:latin typeface="Times New Roman"/>
                <a:ea typeface="Times New Roman"/>
              </a:rPr>
              <a:t>المقدرة العالية على القيام بالعمليات الحسابية المعقدة، وإن كثرت المتغيرات أو القيود.</a:t>
            </a:r>
            <a:endParaRPr lang="en-US" sz="1050" dirty="0">
              <a:latin typeface="Times New Roman"/>
              <a:ea typeface="Times New Roman"/>
            </a:endParaRPr>
          </a:p>
          <a:p>
            <a:endParaRPr lang="en-US" dirty="0"/>
          </a:p>
        </p:txBody>
      </p:sp>
      <p:sp>
        <p:nvSpPr>
          <p:cNvPr id="3" name="Slide Number Placeholder 2"/>
          <p:cNvSpPr>
            <a:spLocks noGrp="1"/>
          </p:cNvSpPr>
          <p:nvPr>
            <p:ph type="sldNum" sz="quarter" idx="12"/>
          </p:nvPr>
        </p:nvSpPr>
        <p:spPr/>
        <p:txBody>
          <a:bodyPr/>
          <a:lstStyle/>
          <a:p>
            <a:pPr>
              <a:defRPr/>
            </a:pPr>
            <a:fld id="{AEC7F5E3-EEBC-4209-9F8F-FB4D36DD60ED}" type="slidenum">
              <a:rPr lang="en-US" smtClean="0"/>
              <a:pPr>
                <a:defRPr/>
              </a:pPr>
              <a:t>3</a:t>
            </a:fld>
            <a:endParaRPr lang="en-US"/>
          </a:p>
        </p:txBody>
      </p:sp>
    </p:spTree>
    <p:extLst>
      <p:ext uri="{BB962C8B-B14F-4D97-AF65-F5344CB8AC3E}">
        <p14:creationId xmlns:p14="http://schemas.microsoft.com/office/powerpoint/2010/main" val="8972967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30</a:t>
            </a:fld>
            <a:endParaRPr lang="en-US"/>
          </a:p>
        </p:txBody>
      </p:sp>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16633"/>
            <a:ext cx="8496944" cy="619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1070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31</a:t>
            </a:fld>
            <a:endParaRPr lang="en-US"/>
          </a:p>
        </p:txBody>
      </p:sp>
      <p:pic>
        <p:nvPicPr>
          <p:cNvPr id="1433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99772" y="476672"/>
            <a:ext cx="5938837" cy="394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421609"/>
            <a:ext cx="7848871" cy="1959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16019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32</a:t>
            </a:fld>
            <a:endParaRPr lang="en-US"/>
          </a:p>
        </p:txBody>
      </p:sp>
      <p:sp>
        <p:nvSpPr>
          <p:cNvPr id="3" name="Rectangle 2"/>
          <p:cNvSpPr/>
          <p:nvPr/>
        </p:nvSpPr>
        <p:spPr>
          <a:xfrm>
            <a:off x="2195736" y="476672"/>
            <a:ext cx="4572000" cy="830997"/>
          </a:xfrm>
          <a:prstGeom prst="rect">
            <a:avLst/>
          </a:prstGeom>
        </p:spPr>
        <p:txBody>
          <a:bodyPr>
            <a:spAutoFit/>
          </a:bodyPr>
          <a:lstStyle/>
          <a:p>
            <a:pPr lvl="0" algn="ctr"/>
            <a:r>
              <a:rPr lang="ar-EG" sz="2400" b="1" dirty="0">
                <a:solidFill>
                  <a:srgbClr val="7D3C4A">
                    <a:lumMod val="50000"/>
                  </a:srgbClr>
                </a:solidFill>
                <a:latin typeface="David" pitchFamily="34" charset="-79"/>
              </a:rPr>
              <a:t>مادة البرمجه الخطيه </a:t>
            </a:r>
            <a:br>
              <a:rPr lang="ar-EG" sz="2400" b="1" dirty="0">
                <a:solidFill>
                  <a:srgbClr val="7D3C4A">
                    <a:lumMod val="50000"/>
                  </a:srgbClr>
                </a:solidFill>
                <a:latin typeface="David" pitchFamily="34" charset="-79"/>
              </a:rPr>
            </a:br>
            <a:r>
              <a:rPr lang="ar-EG" sz="2400" b="1" dirty="0">
                <a:solidFill>
                  <a:srgbClr val="7D3C4A">
                    <a:lumMod val="50000"/>
                  </a:srgbClr>
                </a:solidFill>
                <a:latin typeface="David" pitchFamily="34" charset="-79"/>
              </a:rPr>
              <a:t>المحاضرة </a:t>
            </a:r>
            <a:r>
              <a:rPr lang="ar-EG" sz="2400" b="1" dirty="0" smtClean="0">
                <a:solidFill>
                  <a:srgbClr val="7D3C4A">
                    <a:lumMod val="50000"/>
                  </a:srgbClr>
                </a:solidFill>
                <a:latin typeface="David" pitchFamily="34" charset="-79"/>
              </a:rPr>
              <a:t>الخامسه</a:t>
            </a:r>
            <a:endParaRPr lang="en-US" dirty="0">
              <a:solidFill>
                <a:prstClr val="black"/>
              </a:solidFill>
            </a:endParaRPr>
          </a:p>
        </p:txBody>
      </p:sp>
      <p:sp>
        <p:nvSpPr>
          <p:cNvPr id="4" name="Rectangle 3"/>
          <p:cNvSpPr/>
          <p:nvPr/>
        </p:nvSpPr>
        <p:spPr>
          <a:xfrm>
            <a:off x="2123728" y="1331026"/>
            <a:ext cx="4464495" cy="523220"/>
          </a:xfrm>
          <a:prstGeom prst="rect">
            <a:avLst/>
          </a:prstGeom>
        </p:spPr>
        <p:txBody>
          <a:bodyPr wrap="square">
            <a:spAutoFit/>
          </a:bodyPr>
          <a:lstStyle/>
          <a:p>
            <a:pPr marL="365760" lvl="0" indent="-256032" algn="ctr" fontAlgn="auto">
              <a:spcBef>
                <a:spcPts val="400"/>
              </a:spcBef>
              <a:spcAft>
                <a:spcPts val="0"/>
              </a:spcAft>
              <a:buClr>
                <a:srgbClr val="2DA2BF"/>
              </a:buClr>
              <a:buSzPct val="68000"/>
            </a:pPr>
            <a:r>
              <a:rPr lang="ar-EG" sz="2800" b="1" dirty="0" smtClean="0">
                <a:solidFill>
                  <a:prstClr val="black"/>
                </a:solidFill>
                <a:latin typeface="Lucida Sans Unicode"/>
                <a:cs typeface="Arial"/>
              </a:rPr>
              <a:t>امثلة عن طريقة </a:t>
            </a:r>
            <a:r>
              <a:rPr lang="ar-EG" sz="2800" b="1" dirty="0">
                <a:solidFill>
                  <a:prstClr val="black"/>
                </a:solidFill>
                <a:latin typeface="Lucida Sans Unicode"/>
                <a:cs typeface="Arial"/>
              </a:rPr>
              <a:t>الرسم البياني</a:t>
            </a:r>
            <a:endParaRPr lang="en-US" dirty="0">
              <a:solidFill>
                <a:prstClr val="black"/>
              </a:solidFill>
            </a:endParaRPr>
          </a:p>
        </p:txBody>
      </p:sp>
      <p:sp>
        <p:nvSpPr>
          <p:cNvPr id="5" name="Rectangle 4"/>
          <p:cNvSpPr/>
          <p:nvPr/>
        </p:nvSpPr>
        <p:spPr>
          <a:xfrm>
            <a:off x="2195736" y="3415034"/>
            <a:ext cx="4572000" cy="2226250"/>
          </a:xfrm>
          <a:prstGeom prst="rect">
            <a:avLst/>
          </a:prstGeom>
        </p:spPr>
        <p:txBody>
          <a:bodyPr>
            <a:spAutoFit/>
          </a:bodyPr>
          <a:lstStyle/>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اعداد</a:t>
            </a:r>
          </a:p>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المدرس المساعد</a:t>
            </a:r>
          </a:p>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فاتن عبد الرحمن حميد</a:t>
            </a:r>
            <a:endParaRPr lang="en-US" dirty="0"/>
          </a:p>
        </p:txBody>
      </p:sp>
      <p:sp>
        <p:nvSpPr>
          <p:cNvPr id="6" name="Rectangle 5"/>
          <p:cNvSpPr/>
          <p:nvPr/>
        </p:nvSpPr>
        <p:spPr>
          <a:xfrm>
            <a:off x="1403648" y="1988839"/>
            <a:ext cx="6192688" cy="1200329"/>
          </a:xfrm>
          <a:prstGeom prst="rect">
            <a:avLst/>
          </a:prstGeom>
        </p:spPr>
        <p:txBody>
          <a:bodyPr wrap="square">
            <a:spAutoFit/>
          </a:bodyPr>
          <a:lstStyle/>
          <a:p>
            <a:pPr algn="ctr"/>
            <a:r>
              <a:rPr lang="ar-EG" sz="3600" b="1" dirty="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rPr>
              <a:t>لطلبة كلية التربية الاساسيه / قسم الرياضيات/ المرحلة الرابعه</a:t>
            </a:r>
            <a:endParaRPr lang="en-US" dirty="0"/>
          </a:p>
        </p:txBody>
      </p:sp>
    </p:spTree>
    <p:extLst>
      <p:ext uri="{BB962C8B-B14F-4D97-AF65-F5344CB8AC3E}">
        <p14:creationId xmlns:p14="http://schemas.microsoft.com/office/powerpoint/2010/main" val="214903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33</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81881784"/>
              </p:ext>
            </p:extLst>
          </p:nvPr>
        </p:nvGraphicFramePr>
        <p:xfrm>
          <a:off x="1331640" y="4509120"/>
          <a:ext cx="5038726" cy="1752600"/>
        </p:xfrm>
        <a:graphic>
          <a:graphicData uri="http://schemas.openxmlformats.org/drawingml/2006/table">
            <a:tbl>
              <a:tblPr rtl="1" firstRow="1" firstCol="1" bandRow="1"/>
              <a:tblGrid>
                <a:gridCol w="1236513"/>
                <a:gridCol w="1283485"/>
                <a:gridCol w="1270155"/>
                <a:gridCol w="1248573"/>
              </a:tblGrid>
              <a:tr h="0">
                <a:tc>
                  <a:txBody>
                    <a:bodyPr/>
                    <a:lstStyle/>
                    <a:p>
                      <a:pPr algn="ctr" rtl="1">
                        <a:lnSpc>
                          <a:spcPct val="115000"/>
                        </a:lnSpc>
                        <a:spcAft>
                          <a:spcPts val="0"/>
                        </a:spcAft>
                      </a:pPr>
                      <a:r>
                        <a:rPr lang="ar-SA" sz="2000" dirty="0">
                          <a:effectLst/>
                          <a:latin typeface="Calibri"/>
                          <a:ea typeface="Calibri"/>
                          <a:cs typeface="Times New Roman"/>
                        </a:rPr>
                        <a:t>المنتج</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Times New Roman"/>
                        </a:rPr>
                        <a:t>التصنيع</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Times New Roman"/>
                        </a:rPr>
                        <a:t>التجميع</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Times New Roman"/>
                        </a:rPr>
                        <a:t>اختبار الجوده</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15000"/>
                        </a:lnSpc>
                        <a:spcAft>
                          <a:spcPts val="0"/>
                        </a:spcAft>
                      </a:pPr>
                      <a:r>
                        <a:rPr lang="en-US" sz="2000">
                          <a:effectLst/>
                          <a:latin typeface="Times New Roman"/>
                          <a:ea typeface="Calibri"/>
                          <a:cs typeface="Arial"/>
                        </a:rPr>
                        <a:t>a</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Times New Roman"/>
                        </a:rPr>
                        <a:t>2</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Times New Roman"/>
                        </a:rPr>
                        <a:t>3</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Times New Roman"/>
                        </a:rPr>
                        <a:t>1</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25">
                <a:tc>
                  <a:txBody>
                    <a:bodyPr/>
                    <a:lstStyle/>
                    <a:p>
                      <a:pPr algn="ctr" rtl="1">
                        <a:lnSpc>
                          <a:spcPct val="115000"/>
                        </a:lnSpc>
                        <a:spcAft>
                          <a:spcPts val="0"/>
                        </a:spcAft>
                      </a:pPr>
                      <a:r>
                        <a:rPr lang="en-US" sz="2000" dirty="0">
                          <a:effectLst/>
                          <a:latin typeface="Times New Roman"/>
                          <a:ea typeface="Calibri"/>
                          <a:cs typeface="Arial"/>
                        </a:rPr>
                        <a:t>b</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Times New Roman"/>
                        </a:rPr>
                        <a:t>3</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Times New Roman"/>
                        </a:rPr>
                        <a:t>2</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Times New Roman"/>
                        </a:rPr>
                        <a:t>0.75</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210">
                <a:tc>
                  <a:txBody>
                    <a:bodyPr/>
                    <a:lstStyle/>
                    <a:p>
                      <a:pPr algn="ctr" rtl="1">
                        <a:lnSpc>
                          <a:spcPct val="115000"/>
                        </a:lnSpc>
                        <a:spcAft>
                          <a:spcPts val="0"/>
                        </a:spcAft>
                      </a:pPr>
                      <a:r>
                        <a:rPr lang="en-US" sz="2000">
                          <a:effectLst/>
                          <a:latin typeface="Times New Roman"/>
                          <a:ea typeface="Calibri"/>
                          <a:cs typeface="Arial"/>
                        </a:rPr>
                        <a:t>c</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Times New Roman"/>
                        </a:rPr>
                        <a:t>4</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Times New Roman"/>
                        </a:rPr>
                        <a:t>2</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Times New Roman"/>
                        </a:rPr>
                        <a:t>0.75</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ctr" rtl="1">
                        <a:lnSpc>
                          <a:spcPct val="115000"/>
                        </a:lnSpc>
                        <a:spcAft>
                          <a:spcPts val="0"/>
                        </a:spcAft>
                      </a:pPr>
                      <a:r>
                        <a:rPr lang="ar-EG" sz="2000">
                          <a:effectLst/>
                          <a:latin typeface="Calibri"/>
                          <a:ea typeface="Calibri"/>
                          <a:cs typeface="Times New Roman"/>
                        </a:rPr>
                        <a:t>الوقت المتاح</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Times New Roman"/>
                        </a:rPr>
                        <a:t>450 سا</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effectLst/>
                          <a:latin typeface="Calibri"/>
                          <a:ea typeface="Calibri"/>
                          <a:cs typeface="Times New Roman"/>
                        </a:rPr>
                        <a:t>370 سا</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dirty="0">
                          <a:effectLst/>
                          <a:latin typeface="Calibri"/>
                          <a:ea typeface="Calibri"/>
                          <a:cs typeface="Times New Roman"/>
                        </a:rPr>
                        <a:t>200 سا</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398684" y="25805"/>
            <a:ext cx="8496944"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182563" algn="r"/>
              </a:tabLst>
              <a:defRPr>
                <a:solidFill>
                  <a:schemeClr val="tx1"/>
                </a:solidFill>
                <a:latin typeface="Arial" pitchFamily="34" charset="0"/>
                <a:cs typeface="Arial" pitchFamily="34" charset="0"/>
              </a:defRPr>
            </a:lvl1pPr>
            <a:lvl2pPr>
              <a:tabLst>
                <a:tab pos="182563" algn="r"/>
              </a:tabLst>
              <a:defRPr>
                <a:solidFill>
                  <a:schemeClr val="tx1"/>
                </a:solidFill>
                <a:latin typeface="Arial" pitchFamily="34" charset="0"/>
                <a:cs typeface="Arial" pitchFamily="34" charset="0"/>
              </a:defRPr>
            </a:lvl2pPr>
            <a:lvl3pPr>
              <a:tabLst>
                <a:tab pos="182563" algn="r"/>
              </a:tabLst>
              <a:defRPr>
                <a:solidFill>
                  <a:schemeClr val="tx1"/>
                </a:solidFill>
                <a:latin typeface="Arial" pitchFamily="34" charset="0"/>
                <a:cs typeface="Arial" pitchFamily="34" charset="0"/>
              </a:defRPr>
            </a:lvl3pPr>
            <a:lvl4pPr>
              <a:tabLst>
                <a:tab pos="182563" algn="r"/>
              </a:tabLst>
              <a:defRPr>
                <a:solidFill>
                  <a:schemeClr val="tx1"/>
                </a:solidFill>
                <a:latin typeface="Arial" pitchFamily="34" charset="0"/>
                <a:cs typeface="Arial" pitchFamily="34" charset="0"/>
              </a:defRPr>
            </a:lvl4pPr>
            <a:lvl5pPr>
              <a:tabLst>
                <a:tab pos="182563" algn="r"/>
              </a:tabLst>
              <a:defRPr>
                <a:solidFill>
                  <a:schemeClr val="tx1"/>
                </a:solidFill>
                <a:latin typeface="Arial" pitchFamily="34" charset="0"/>
                <a:cs typeface="Arial" pitchFamily="34" charset="0"/>
              </a:defRPr>
            </a:lvl5pPr>
            <a:lvl6pPr algn="l" rtl="0" fontAlgn="base">
              <a:spcBef>
                <a:spcPct val="0"/>
              </a:spcBef>
              <a:spcAft>
                <a:spcPct val="0"/>
              </a:spcAft>
              <a:tabLst>
                <a:tab pos="182563" algn="r"/>
              </a:tabLst>
              <a:defRPr>
                <a:solidFill>
                  <a:schemeClr val="tx1"/>
                </a:solidFill>
                <a:latin typeface="Arial" pitchFamily="34" charset="0"/>
                <a:cs typeface="Arial" pitchFamily="34" charset="0"/>
              </a:defRPr>
            </a:lvl6pPr>
            <a:lvl7pPr algn="l" rtl="0" fontAlgn="base">
              <a:spcBef>
                <a:spcPct val="0"/>
              </a:spcBef>
              <a:spcAft>
                <a:spcPct val="0"/>
              </a:spcAft>
              <a:tabLst>
                <a:tab pos="182563" algn="r"/>
              </a:tabLst>
              <a:defRPr>
                <a:solidFill>
                  <a:schemeClr val="tx1"/>
                </a:solidFill>
                <a:latin typeface="Arial" pitchFamily="34" charset="0"/>
                <a:cs typeface="Arial" pitchFamily="34" charset="0"/>
              </a:defRPr>
            </a:lvl7pPr>
            <a:lvl8pPr algn="l" rtl="0" fontAlgn="base">
              <a:spcBef>
                <a:spcPct val="0"/>
              </a:spcBef>
              <a:spcAft>
                <a:spcPct val="0"/>
              </a:spcAft>
              <a:tabLst>
                <a:tab pos="182563" algn="r"/>
              </a:tabLst>
              <a:defRPr>
                <a:solidFill>
                  <a:schemeClr val="tx1"/>
                </a:solidFill>
                <a:latin typeface="Arial" pitchFamily="34" charset="0"/>
                <a:cs typeface="Arial" pitchFamily="34" charset="0"/>
              </a:defRPr>
            </a:lvl8pPr>
            <a:lvl9pPr algn="l" rtl="0" fontAlgn="base">
              <a:spcBef>
                <a:spcPct val="0"/>
              </a:spcBef>
              <a:spcAft>
                <a:spcPct val="0"/>
              </a:spcAft>
              <a:tabLst>
                <a:tab pos="182563" algn="r"/>
              </a:tabLst>
              <a:defRPr>
                <a:solidFill>
                  <a:schemeClr val="tx1"/>
                </a:solidFill>
                <a:latin typeface="Arial" pitchFamily="34" charset="0"/>
                <a:cs typeface="Arial"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tab pos="182563" algn="r"/>
              </a:tabLst>
            </a:pPr>
            <a:r>
              <a:rPr kumimoji="0" lang="ar-EG" alt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مثال/</a:t>
            </a:r>
            <a:endParaRPr kumimoji="0" lang="en-US" altLang="en-US"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182563" algn="r"/>
              </a:tabLst>
            </a:pP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تنتج شركة أدوات كهربائية ثلاث منتجات</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a:t>
            </a: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 </a:t>
            </a: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a:t>
            </a: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وقدرت الشركة ربح كل وحدة ب</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150 </a:t>
            </a: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120 </a:t>
            </a: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90  </a:t>
            </a: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على الترتيب، وتمر المنتجات بثلاثة مراحل وهي التصنيع، التجميع، واختبار الجودة، والجدول الآتي يوضح عدد الساعات اللازمة لإنتاج وحدة واحدة من هذه المنتجات</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altLang="en-US"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182563" algn="r"/>
              </a:tabLst>
            </a:pPr>
            <a:r>
              <a:rPr kumimoji="0" lang="ar-SA" altLang="en-US" sz="1600" b="0" i="0" u="none" strike="noStrike" cap="none" normalizeH="0" baseline="0" dirty="0" smtClean="0">
                <a:ln>
                  <a:noFill/>
                </a:ln>
                <a:solidFill>
                  <a:schemeClr val="tx1"/>
                </a:solidFill>
                <a:effectLst/>
                <a:latin typeface="TimesNewRomanPSMT" charset="-78"/>
                <a:ea typeface="Calibri" pitchFamily="34" charset="0"/>
              </a:rPr>
              <a:t>1</a:t>
            </a:r>
            <a:r>
              <a:rPr kumimoji="0" lang="ar-EG" altLang="en-US" sz="1600" b="0" i="0" u="none" strike="noStrike" cap="none" normalizeH="0" baseline="0" dirty="0" smtClean="0">
                <a:ln>
                  <a:noFill/>
                </a:ln>
                <a:solidFill>
                  <a:schemeClr val="tx1"/>
                </a:solidFill>
                <a:effectLst/>
                <a:latin typeface="TimesNewRomanPSMT" charset="-78"/>
                <a:ea typeface="Calibri" pitchFamily="34" charset="0"/>
              </a:rPr>
              <a:t>-</a:t>
            </a:r>
            <a:r>
              <a:rPr kumimoji="0" lang="ar-SA" altLang="en-US" sz="1600" b="0" i="0" u="none" strike="noStrike" cap="none" normalizeH="0" baseline="0" dirty="0" smtClean="0">
                <a:ln>
                  <a:noFill/>
                </a:ln>
                <a:solidFill>
                  <a:schemeClr val="tx1"/>
                </a:solidFill>
                <a:effectLst/>
                <a:latin typeface="TimesNewRomanPSMT" charset="-78"/>
                <a:ea typeface="Calibri" pitchFamily="34" charset="0"/>
              </a:rPr>
              <a:t>ضع المسألة الصورة العامة للبرمجة الخطية</a:t>
            </a:r>
            <a:endParaRPr kumimoji="0" lang="en-US" altLang="en-US"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182563" algn="r"/>
              </a:tabLst>
            </a:pPr>
            <a:r>
              <a:rPr kumimoji="0" lang="en-US" altLang="en-US" sz="1600" b="0" i="0" u="none" strike="noStrike" cap="none" normalizeH="0" baseline="0" dirty="0" smtClean="0">
                <a:ln>
                  <a:noFill/>
                </a:ln>
                <a:solidFill>
                  <a:schemeClr val="tx1"/>
                </a:solidFill>
                <a:effectLst/>
                <a:latin typeface="TimesNewRomanPSMT" charset="-78"/>
                <a:ea typeface="Calibri" pitchFamily="34" charset="0"/>
              </a:rPr>
              <a:t> 2</a:t>
            </a:r>
            <a:r>
              <a:rPr kumimoji="0" lang="ar-SA" altLang="en-US" sz="1600" b="0" i="0" u="none" strike="noStrike" cap="none" normalizeH="0" baseline="0" dirty="0" smtClean="0">
                <a:ln>
                  <a:noFill/>
                </a:ln>
                <a:solidFill>
                  <a:schemeClr val="tx1"/>
                </a:solidFill>
                <a:effectLst/>
                <a:latin typeface="TimesNewRomanPSMT" charset="-78"/>
                <a:ea typeface="Calibri" pitchFamily="34" charset="0"/>
              </a:rPr>
              <a:t>-حدد كمية الإنتاج التي تحقق للشركة أكبر ربح</a:t>
            </a:r>
            <a:r>
              <a:rPr kumimoji="0" lang="en-US" altLang="en-US" sz="1600" b="0" i="0" u="none" strike="noStrike" cap="none" normalizeH="0" baseline="0" dirty="0" smtClean="0">
                <a:ln>
                  <a:noFill/>
                </a:ln>
                <a:solidFill>
                  <a:schemeClr val="tx1"/>
                </a:solidFill>
                <a:effectLst/>
                <a:latin typeface="TimesNewRomanPSMT" charset="-78"/>
                <a:ea typeface="Calibri" pitchFamily="34" charset="0"/>
              </a:rPr>
              <a:t>.</a:t>
            </a:r>
            <a:endParaRPr kumimoji="0" lang="en-US" altLang="en-US"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182563" algn="r"/>
              </a:tabLst>
            </a:pPr>
            <a:r>
              <a:rPr kumimoji="0" lang="en-US" alt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a:t>
            </a:r>
            <a:r>
              <a:rPr kumimoji="0" lang="ar-SA" alt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النموذج الرياضي للمشكلة </a:t>
            </a:r>
            <a:endParaRPr kumimoji="0" lang="en-US" altLang="en-US"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182563" algn="r"/>
              </a:tabLst>
            </a:pP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a:t>
            </a:r>
            <a:r>
              <a:rPr kumimoji="0" lang="en-US" altLang="en-US" sz="1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كميه الإنتاج من المنتج</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a:t>
            </a:r>
            <a:endParaRPr kumimoji="0" lang="en-US" altLang="en-US"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182563" algn="r"/>
              </a:tabLst>
            </a:pP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a:t>
            </a:r>
            <a:r>
              <a:rPr kumimoji="0" lang="en-US" altLang="en-US" sz="1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كميه الإنتاج من المنتج</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 </a:t>
            </a:r>
            <a:endParaRPr kumimoji="0" lang="en-US" altLang="en-US"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182563" algn="r"/>
              </a:tabLst>
            </a:pP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a:t>
            </a:r>
            <a:r>
              <a:rPr kumimoji="0" lang="en-US" altLang="en-US" sz="1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كميه الإنتاج من المنتج</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 </a:t>
            </a:r>
            <a:endParaRPr kumimoji="0" lang="en-US" altLang="en-US"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182563" algn="r"/>
              </a:tabLst>
            </a:pP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الهدف</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تعظيم الربح</a:t>
            </a:r>
            <a:endParaRPr kumimoji="0" lang="en-US" altLang="en-US"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182563" algn="r"/>
              </a:tabLst>
            </a:pP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ساعات العمل في مرحلة التصنيع</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القيد الأول</a:t>
            </a:r>
            <a:endParaRPr kumimoji="0" lang="en-US" altLang="en-US"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182563" algn="r"/>
              </a:tabLst>
            </a:pP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ساعات العمل في مرحلة التجميع</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القيد الثاني</a:t>
            </a:r>
            <a:endParaRPr kumimoji="0" lang="en-US" altLang="en-US"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182563" algn="r"/>
              </a:tabLst>
            </a:pP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ساعات العمل في مرحلة اختبار الجودة</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القيد الثالث</a:t>
            </a:r>
            <a:endParaRPr kumimoji="0" lang="en-US" altLang="en-US"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182563" algn="r"/>
              </a:tabLst>
            </a:pP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MAX Z= 150 x1 + 120 x2+ 90 x3</a:t>
            </a:r>
            <a:endParaRPr kumimoji="0" lang="en-US" altLang="en-US"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182563" algn="r"/>
              </a:tabLst>
            </a:pP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 : 2x1 + 3x2 + 4x3 </a:t>
            </a:r>
            <a:r>
              <a:rPr kumimoji="0" lang="en-US" altLang="en-US" sz="1600" b="0" i="0" u="none" strike="noStrike" cap="none" normalizeH="0" baseline="0" dirty="0" smtClean="0">
                <a:ln>
                  <a:noFill/>
                </a:ln>
                <a:solidFill>
                  <a:schemeClr val="tx1"/>
                </a:solidFill>
                <a:effectLst/>
                <a:latin typeface="Times New Roman" pitchFamily="18" charset="0"/>
                <a:ea typeface="CambriaMath" charset="-128"/>
                <a:cs typeface="Times New Roman" pitchFamily="18" charset="0"/>
              </a:rPr>
              <a:t>≤ </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450</a:t>
            </a:r>
            <a:endParaRPr kumimoji="0" lang="en-US" altLang="en-US"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182563" algn="r"/>
              </a:tabLst>
            </a:pP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3x1 + 2x2 + 2x3</a:t>
            </a:r>
            <a:r>
              <a:rPr kumimoji="0" lang="en-US" altLang="en-US" sz="1600" b="0" i="0" u="none" strike="noStrike" cap="none" normalizeH="0" baseline="0" dirty="0" smtClean="0">
                <a:ln>
                  <a:noFill/>
                </a:ln>
                <a:solidFill>
                  <a:schemeClr val="tx1"/>
                </a:solidFill>
                <a:effectLst/>
                <a:latin typeface="Times New Roman" pitchFamily="18" charset="0"/>
                <a:ea typeface="CambriaMath" charset="-128"/>
                <a:cs typeface="Times New Roman" pitchFamily="18" charset="0"/>
              </a:rPr>
              <a:t>≤370</a:t>
            </a:r>
            <a:endParaRPr kumimoji="0" lang="en-US" altLang="en-US"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182563" algn="r"/>
              </a:tabLst>
            </a:pP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x1 + 0.75x2 + 0.75x3</a:t>
            </a:r>
            <a:r>
              <a:rPr kumimoji="0" lang="en-US" altLang="en-US" sz="1600" b="0" i="0" u="none" strike="noStrike" cap="none" normalizeH="0" baseline="0" dirty="0" smtClean="0">
                <a:ln>
                  <a:noFill/>
                </a:ln>
                <a:solidFill>
                  <a:schemeClr val="tx1"/>
                </a:solidFill>
                <a:effectLst/>
                <a:latin typeface="Times New Roman" pitchFamily="18" charset="0"/>
                <a:ea typeface="CambriaMath" charset="-128"/>
                <a:cs typeface="Times New Roman" pitchFamily="18" charset="0"/>
              </a:rPr>
              <a:t>≤ </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200</a:t>
            </a:r>
            <a:endParaRPr kumimoji="0" lang="en-US" altLang="en-US"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182563" algn="r"/>
              </a:tabLst>
            </a:pP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x1, x2, x3 </a:t>
            </a:r>
            <a:r>
              <a:rPr kumimoji="0" lang="en-US" altLang="en-US" sz="1600" b="0" i="0" u="none" strike="noStrike" cap="none" normalizeH="0" baseline="0" dirty="0" smtClean="0">
                <a:ln>
                  <a:noFill/>
                </a:ln>
                <a:solidFill>
                  <a:schemeClr val="tx1"/>
                </a:solidFill>
                <a:effectLst/>
                <a:latin typeface="Times New Roman" pitchFamily="18" charset="0"/>
                <a:ea typeface="CambriaMath" charset="-128"/>
                <a:cs typeface="Times New Roman" pitchFamily="18" charset="0"/>
              </a:rPr>
              <a:t>≥ </a:t>
            </a:r>
            <a:r>
              <a:rPr kumimoji="0" lang="en-US" alt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a:t>
            </a:r>
            <a:endParaRPr kumimoji="0" lang="en-US" altLang="en-US" sz="1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2237852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34</a:t>
            </a:fld>
            <a:endParaRPr lang="en-US"/>
          </a:p>
        </p:txBody>
      </p:sp>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332656"/>
            <a:ext cx="7632848"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47203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35</a:t>
            </a:fld>
            <a:endParaRPr lang="en-US"/>
          </a:p>
        </p:txBody>
      </p:sp>
      <p:pic>
        <p:nvPicPr>
          <p:cNvPr id="174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88639"/>
            <a:ext cx="8136904" cy="6264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86562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36</a:t>
            </a:fld>
            <a:endParaRPr lang="en-US"/>
          </a:p>
        </p:txBody>
      </p:sp>
      <p:sp>
        <p:nvSpPr>
          <p:cNvPr id="3" name="Rectangle 2"/>
          <p:cNvSpPr/>
          <p:nvPr/>
        </p:nvSpPr>
        <p:spPr>
          <a:xfrm>
            <a:off x="971600" y="476672"/>
            <a:ext cx="7272808" cy="3164969"/>
          </a:xfrm>
          <a:prstGeom prst="rect">
            <a:avLst/>
          </a:prstGeom>
        </p:spPr>
        <p:txBody>
          <a:bodyPr wrap="square">
            <a:spAutoFit/>
          </a:bodyPr>
          <a:lstStyle/>
          <a:p>
            <a:pPr marL="685800" lvl="1" algn="ctr">
              <a:lnSpc>
                <a:spcPct val="115000"/>
              </a:lnSpc>
              <a:spcAft>
                <a:spcPts val="1000"/>
              </a:spcAft>
            </a:pPr>
            <a:r>
              <a:rPr lang="en-US" sz="2000" dirty="0">
                <a:latin typeface="Times New Roman"/>
                <a:ea typeface="Calibri"/>
                <a:cs typeface="Arial"/>
              </a:rPr>
              <a:t>Val = </a:t>
            </a:r>
            <a:r>
              <a:rPr lang="en-US" sz="2000" dirty="0">
                <a:latin typeface="Times New Roman"/>
                <a:ea typeface="CambriaMath"/>
                <a:cs typeface="Arial"/>
              </a:rPr>
              <a:t>230/3</a:t>
            </a:r>
            <a:r>
              <a:rPr lang="en-US" sz="2000" dirty="0">
                <a:latin typeface="Times New Roman"/>
                <a:ea typeface="Calibri"/>
                <a:cs typeface="Arial"/>
              </a:rPr>
              <a:t>- (</a:t>
            </a:r>
            <a:r>
              <a:rPr lang="en-US" sz="2000" dirty="0">
                <a:latin typeface="Times New Roman"/>
                <a:ea typeface="CambriaMath"/>
                <a:cs typeface="Arial"/>
              </a:rPr>
              <a:t>1/12 .610/3)/(5/3</a:t>
            </a:r>
            <a:r>
              <a:rPr lang="en-US" sz="2000" dirty="0">
                <a:latin typeface="Times New Roman"/>
                <a:ea typeface="Calibri"/>
                <a:cs typeface="Arial"/>
              </a:rPr>
              <a:t> ) = </a:t>
            </a:r>
            <a:r>
              <a:rPr lang="en-US" sz="2000" dirty="0">
                <a:latin typeface="Times New Roman"/>
                <a:ea typeface="CambriaMath"/>
                <a:cs typeface="Arial"/>
              </a:rPr>
              <a:t>66.5</a:t>
            </a:r>
            <a:endParaRPr lang="en-US" sz="2000" dirty="0">
              <a:latin typeface="Calibri"/>
              <a:ea typeface="Calibri"/>
              <a:cs typeface="Arial"/>
            </a:endParaRPr>
          </a:p>
          <a:p>
            <a:pPr marL="685800" lvl="1" algn="ctr">
              <a:lnSpc>
                <a:spcPct val="115000"/>
              </a:lnSpc>
              <a:spcAft>
                <a:spcPts val="1000"/>
              </a:spcAft>
            </a:pPr>
            <a:r>
              <a:rPr lang="en-US" sz="2000" dirty="0">
                <a:latin typeface="Times New Roman"/>
                <a:ea typeface="Calibri"/>
                <a:cs typeface="Arial"/>
              </a:rPr>
              <a:t>Val = 18500- (</a:t>
            </a:r>
            <a:r>
              <a:rPr lang="en-US" sz="2000" dirty="0">
                <a:latin typeface="Times New Roman"/>
                <a:ea typeface="CambriaMath"/>
                <a:cs typeface="Arial"/>
              </a:rPr>
              <a:t>(−20).610/3)/(5/3</a:t>
            </a:r>
            <a:r>
              <a:rPr lang="en-US" sz="2000" dirty="0">
                <a:latin typeface="Times New Roman"/>
                <a:ea typeface="Calibri"/>
                <a:cs typeface="Arial"/>
              </a:rPr>
              <a:t> ) =20940</a:t>
            </a:r>
            <a:endParaRPr lang="en-US" sz="2000" dirty="0">
              <a:latin typeface="Calibri"/>
              <a:ea typeface="Calibri"/>
              <a:cs typeface="Arial"/>
            </a:endParaRPr>
          </a:p>
          <a:p>
            <a:pPr lvl="1" algn="ctr" rtl="1">
              <a:lnSpc>
                <a:spcPct val="115000"/>
              </a:lnSpc>
              <a:spcAft>
                <a:spcPts val="0"/>
              </a:spcAft>
            </a:pPr>
            <a:r>
              <a:rPr lang="ar-SA" sz="2000" dirty="0">
                <a:latin typeface="Calibri"/>
                <a:ea typeface="Calibri"/>
                <a:cs typeface="Times New Roman"/>
              </a:rPr>
              <a:t>كل قيم الصف الأفقي ل </a:t>
            </a:r>
            <a:r>
              <a:rPr lang="en-US" sz="2000" dirty="0">
                <a:latin typeface="Times New Roman"/>
                <a:ea typeface="Calibri"/>
                <a:cs typeface="Arial"/>
              </a:rPr>
              <a:t>Z </a:t>
            </a:r>
            <a:r>
              <a:rPr lang="ar-SA" sz="2000" dirty="0">
                <a:latin typeface="Calibri"/>
                <a:ea typeface="Calibri"/>
                <a:cs typeface="Times New Roman"/>
              </a:rPr>
              <a:t>موجبة وبالتالي تم التوصل إلى الحل الأمثل</a:t>
            </a:r>
            <a:r>
              <a:rPr lang="en-US" sz="2000" dirty="0">
                <a:latin typeface="Times New Roman"/>
                <a:ea typeface="Calibri"/>
                <a:cs typeface="Arial"/>
              </a:rPr>
              <a:t>:</a:t>
            </a:r>
            <a:endParaRPr lang="en-US" sz="2000" dirty="0">
              <a:latin typeface="Calibri"/>
              <a:ea typeface="Calibri"/>
              <a:cs typeface="Arial"/>
            </a:endParaRPr>
          </a:p>
          <a:p>
            <a:pPr marL="685800" lvl="1" algn="ctr" rtl="1">
              <a:lnSpc>
                <a:spcPct val="115000"/>
              </a:lnSpc>
              <a:spcAft>
                <a:spcPts val="1000"/>
              </a:spcAft>
            </a:pPr>
            <a:r>
              <a:rPr lang="en-US" sz="2000" dirty="0">
                <a:latin typeface="Times New Roman"/>
                <a:ea typeface="Calibri"/>
                <a:cs typeface="Arial"/>
              </a:rPr>
              <a:t>x</a:t>
            </a:r>
            <a:r>
              <a:rPr lang="en-US" sz="2000" baseline="-25000" dirty="0">
                <a:latin typeface="Times New Roman"/>
                <a:ea typeface="Calibri"/>
                <a:cs typeface="Arial"/>
              </a:rPr>
              <a:t>1</a:t>
            </a:r>
            <a:r>
              <a:rPr lang="en-US" sz="2000" dirty="0">
                <a:latin typeface="Times New Roman"/>
                <a:ea typeface="Calibri"/>
                <a:cs typeface="Arial"/>
              </a:rPr>
              <a:t>*=42</a:t>
            </a:r>
            <a:endParaRPr lang="en-US" sz="2000" dirty="0">
              <a:latin typeface="Calibri"/>
              <a:ea typeface="Calibri"/>
              <a:cs typeface="Arial"/>
            </a:endParaRPr>
          </a:p>
          <a:p>
            <a:pPr marL="685800" lvl="1" algn="ctr" rtl="1">
              <a:lnSpc>
                <a:spcPct val="115000"/>
              </a:lnSpc>
              <a:spcAft>
                <a:spcPts val="1000"/>
              </a:spcAft>
            </a:pPr>
            <a:r>
              <a:rPr lang="en-US" sz="2000" dirty="0">
                <a:latin typeface="Times New Roman"/>
                <a:ea typeface="Calibri"/>
                <a:cs typeface="Arial"/>
              </a:rPr>
              <a:t>  x</a:t>
            </a:r>
            <a:r>
              <a:rPr lang="en-US" sz="2000" baseline="-25000" dirty="0">
                <a:latin typeface="Times New Roman"/>
                <a:ea typeface="Calibri"/>
                <a:cs typeface="Arial"/>
              </a:rPr>
              <a:t>2</a:t>
            </a:r>
            <a:r>
              <a:rPr lang="en-US" sz="2000" dirty="0">
                <a:latin typeface="Times New Roman"/>
                <a:ea typeface="Calibri"/>
                <a:cs typeface="Arial"/>
              </a:rPr>
              <a:t>*=122</a:t>
            </a:r>
            <a:endParaRPr lang="en-US" sz="2000" dirty="0">
              <a:latin typeface="Calibri"/>
              <a:ea typeface="Calibri"/>
              <a:cs typeface="Arial"/>
            </a:endParaRPr>
          </a:p>
          <a:p>
            <a:pPr marL="685800" lvl="1" algn="ctr" rtl="1">
              <a:lnSpc>
                <a:spcPct val="115000"/>
              </a:lnSpc>
              <a:spcAft>
                <a:spcPts val="1000"/>
              </a:spcAft>
            </a:pPr>
            <a:r>
              <a:rPr lang="en-US" sz="2000" dirty="0">
                <a:latin typeface="Times New Roman"/>
                <a:ea typeface="Calibri"/>
                <a:cs typeface="Arial"/>
              </a:rPr>
              <a:t>x3*, x4*, x5*, x6*=0</a:t>
            </a:r>
            <a:endParaRPr lang="en-US" sz="2000" dirty="0">
              <a:latin typeface="Calibri"/>
              <a:ea typeface="Calibri"/>
              <a:cs typeface="Arial"/>
            </a:endParaRPr>
          </a:p>
          <a:p>
            <a:pPr lvl="1" algn="ctr"/>
            <a:r>
              <a:rPr lang="en-US" sz="2000" dirty="0">
                <a:latin typeface="Times New Roman"/>
                <a:ea typeface="Calibri"/>
              </a:rPr>
              <a:t>Z*= 20940</a:t>
            </a:r>
            <a:endParaRPr lang="en-US" sz="2000" dirty="0"/>
          </a:p>
        </p:txBody>
      </p:sp>
    </p:spTree>
    <p:extLst>
      <p:ext uri="{BB962C8B-B14F-4D97-AF65-F5344CB8AC3E}">
        <p14:creationId xmlns:p14="http://schemas.microsoft.com/office/powerpoint/2010/main" val="2000518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37</a:t>
            </a:fld>
            <a:endParaRPr lang="en-US"/>
          </a:p>
        </p:txBody>
      </p:sp>
      <p:sp>
        <p:nvSpPr>
          <p:cNvPr id="3" name="Rectangle 2"/>
          <p:cNvSpPr/>
          <p:nvPr/>
        </p:nvSpPr>
        <p:spPr>
          <a:xfrm>
            <a:off x="2286000" y="260648"/>
            <a:ext cx="4572000" cy="830997"/>
          </a:xfrm>
          <a:prstGeom prst="rect">
            <a:avLst/>
          </a:prstGeom>
        </p:spPr>
        <p:txBody>
          <a:bodyPr>
            <a:spAutoFit/>
          </a:bodyPr>
          <a:lstStyle/>
          <a:p>
            <a:pPr lvl="0" algn="ctr"/>
            <a:r>
              <a:rPr lang="ar-EG" sz="2400" b="1" dirty="0">
                <a:solidFill>
                  <a:srgbClr val="7D3C4A">
                    <a:lumMod val="50000"/>
                  </a:srgbClr>
                </a:solidFill>
                <a:latin typeface="David" pitchFamily="34" charset="-79"/>
              </a:rPr>
              <a:t>مادة البرمجه الخطيه </a:t>
            </a:r>
            <a:br>
              <a:rPr lang="ar-EG" sz="2400" b="1" dirty="0">
                <a:solidFill>
                  <a:srgbClr val="7D3C4A">
                    <a:lumMod val="50000"/>
                  </a:srgbClr>
                </a:solidFill>
                <a:latin typeface="David" pitchFamily="34" charset="-79"/>
              </a:rPr>
            </a:br>
            <a:r>
              <a:rPr lang="ar-EG" sz="2400" b="1" dirty="0">
                <a:solidFill>
                  <a:srgbClr val="7D3C4A">
                    <a:lumMod val="50000"/>
                  </a:srgbClr>
                </a:solidFill>
                <a:latin typeface="David" pitchFamily="34" charset="-79"/>
              </a:rPr>
              <a:t>المحاضرة </a:t>
            </a:r>
            <a:r>
              <a:rPr lang="ar-EG" sz="2400" b="1" dirty="0" smtClean="0">
                <a:solidFill>
                  <a:srgbClr val="7D3C4A">
                    <a:lumMod val="50000"/>
                  </a:srgbClr>
                </a:solidFill>
                <a:latin typeface="David" pitchFamily="34" charset="-79"/>
              </a:rPr>
              <a:t>السادسه</a:t>
            </a:r>
            <a:endParaRPr lang="en-US" dirty="0">
              <a:solidFill>
                <a:prstClr val="black"/>
              </a:solidFill>
            </a:endParaRPr>
          </a:p>
        </p:txBody>
      </p:sp>
      <p:sp>
        <p:nvSpPr>
          <p:cNvPr id="4" name="Rectangle 3"/>
          <p:cNvSpPr/>
          <p:nvPr/>
        </p:nvSpPr>
        <p:spPr>
          <a:xfrm>
            <a:off x="1469426" y="1125750"/>
            <a:ext cx="6552728" cy="2862322"/>
          </a:xfrm>
          <a:prstGeom prst="rect">
            <a:avLst/>
          </a:prstGeom>
        </p:spPr>
        <p:txBody>
          <a:bodyPr wrap="square">
            <a:spAutoFit/>
          </a:bodyPr>
          <a:lstStyle/>
          <a:p>
            <a:pPr lvl="0" algn="ctr"/>
            <a:endParaRPr lang="ar-EG" sz="3600" b="1" dirty="0" smtClean="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endParaRPr>
          </a:p>
          <a:p>
            <a:pPr lvl="0" algn="ctr"/>
            <a:r>
              <a:rPr lang="ar-EG" sz="3600" b="1" dirty="0" smtClean="0">
                <a:effectLst>
                  <a:outerShdw blurRad="38100" dist="38100" dir="2700000" algn="tl">
                    <a:srgbClr val="000000">
                      <a:alpha val="43137"/>
                    </a:srgbClr>
                  </a:outerShdw>
                </a:effectLst>
                <a:latin typeface="Simplified Arabic" pitchFamily="18" charset="-78"/>
                <a:cs typeface="Simplified Arabic" pitchFamily="18" charset="-78"/>
              </a:rPr>
              <a:t>طريقة السمبلكس</a:t>
            </a:r>
          </a:p>
          <a:p>
            <a:pPr lvl="0" algn="ctr"/>
            <a:endParaRPr lang="ar-EG" sz="3600" b="1" dirty="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endParaRPr>
          </a:p>
          <a:p>
            <a:pPr lvl="0" algn="ctr"/>
            <a:r>
              <a:rPr lang="ar-EG" sz="3600" b="1" dirty="0" smtClean="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rPr>
              <a:t>لطلبة </a:t>
            </a:r>
            <a:r>
              <a:rPr lang="ar-EG" sz="3600" b="1" dirty="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rPr>
              <a:t>كلية التربية الاساسيه / قسم الرياضيات/ المرحلة الرابعه</a:t>
            </a:r>
            <a:endParaRPr lang="en-US" dirty="0">
              <a:solidFill>
                <a:prstClr val="black"/>
              </a:solidFill>
            </a:endParaRPr>
          </a:p>
        </p:txBody>
      </p:sp>
      <p:sp>
        <p:nvSpPr>
          <p:cNvPr id="5" name="Rectangle 4"/>
          <p:cNvSpPr/>
          <p:nvPr/>
        </p:nvSpPr>
        <p:spPr>
          <a:xfrm>
            <a:off x="2289215" y="3752166"/>
            <a:ext cx="4572000" cy="2226250"/>
          </a:xfrm>
          <a:prstGeom prst="rect">
            <a:avLst/>
          </a:prstGeom>
        </p:spPr>
        <p:txBody>
          <a:bodyPr>
            <a:spAutoFit/>
          </a:bodyPr>
          <a:lstStyle/>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اعداد</a:t>
            </a:r>
          </a:p>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المدرس المساعد</a:t>
            </a:r>
          </a:p>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فاتن عبد الرحمن حميد</a:t>
            </a:r>
            <a:endParaRPr lang="en-US" dirty="0">
              <a:solidFill>
                <a:prstClr val="black"/>
              </a:solidFill>
            </a:endParaRPr>
          </a:p>
        </p:txBody>
      </p:sp>
    </p:spTree>
    <p:extLst>
      <p:ext uri="{BB962C8B-B14F-4D97-AF65-F5344CB8AC3E}">
        <p14:creationId xmlns:p14="http://schemas.microsoft.com/office/powerpoint/2010/main" val="16565382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38</a:t>
            </a:fld>
            <a:endParaRPr lang="en-US"/>
          </a:p>
        </p:txBody>
      </p:sp>
      <p:pic>
        <p:nvPicPr>
          <p:cNvPr id="1843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260648"/>
            <a:ext cx="7920880" cy="6336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67638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39</a:t>
            </a:fld>
            <a:endParaRPr lang="en-US"/>
          </a:p>
        </p:txBody>
      </p:sp>
      <p:pic>
        <p:nvPicPr>
          <p:cNvPr id="1945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31315"/>
            <a:ext cx="8064896" cy="6638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7197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a:xfrm>
            <a:off x="257175" y="128588"/>
            <a:ext cx="8458200" cy="5820692"/>
          </a:xfrm>
        </p:spPr>
        <p:txBody>
          <a:bodyPr/>
          <a:lstStyle/>
          <a:p>
            <a:pPr eaLnBrk="1" hangingPunct="1"/>
            <a:r>
              <a:rPr lang="en-US" sz="4000" dirty="0" smtClean="0"/>
              <a:t> </a:t>
            </a:r>
          </a:p>
        </p:txBody>
      </p:sp>
      <p:sp>
        <p:nvSpPr>
          <p:cNvPr id="1037" name="Slide Number Placeholder 5"/>
          <p:cNvSpPr>
            <a:spLocks noGrp="1"/>
          </p:cNvSpPr>
          <p:nvPr>
            <p:ph type="sldNum" sz="quarter" idx="12"/>
          </p:nvPr>
        </p:nvSpPr>
        <p:spPr>
          <a:xfrm>
            <a:off x="8460432" y="6381328"/>
            <a:ext cx="552600" cy="391741"/>
          </a:xfrm>
          <a:noFill/>
          <a:ln>
            <a:miter lim="800000"/>
            <a:headEnd/>
            <a:tailEnd/>
          </a:ln>
        </p:spPr>
        <p:txBody>
          <a:bodyPr/>
          <a:lstStyle/>
          <a:p>
            <a:fld id="{A5F80A71-87F1-46DC-9179-FBAFD1333F7F}" type="slidenum">
              <a:rPr lang="en-US" sz="1400" smtClean="0"/>
              <a:pPr/>
              <a:t>4</a:t>
            </a:fld>
            <a:r>
              <a:rPr lang="ar-EG" sz="1400" dirty="0" smtClean="0"/>
              <a:t>  </a:t>
            </a:r>
            <a:endParaRPr lang="en-US" sz="1400" dirty="0" smtClean="0"/>
          </a:p>
        </p:txBody>
      </p:sp>
      <p:sp>
        <p:nvSpPr>
          <p:cNvPr id="3" name="Rectangle 2"/>
          <p:cNvSpPr/>
          <p:nvPr/>
        </p:nvSpPr>
        <p:spPr>
          <a:xfrm>
            <a:off x="971600" y="1051426"/>
            <a:ext cx="7344816" cy="523220"/>
          </a:xfrm>
          <a:prstGeom prst="rect">
            <a:avLst/>
          </a:prstGeom>
        </p:spPr>
        <p:txBody>
          <a:bodyPr wrap="square">
            <a:spAutoFit/>
          </a:bodyPr>
          <a:lstStyle/>
          <a:p>
            <a:pPr algn="ctr" rtl="1">
              <a:spcAft>
                <a:spcPts val="0"/>
              </a:spcAft>
            </a:pPr>
            <a:endParaRPr lang="en-US" sz="2800" dirty="0"/>
          </a:p>
        </p:txBody>
      </p:sp>
      <p:sp>
        <p:nvSpPr>
          <p:cNvPr id="2" name="Rectangle 1"/>
          <p:cNvSpPr/>
          <p:nvPr/>
        </p:nvSpPr>
        <p:spPr>
          <a:xfrm>
            <a:off x="971600" y="515895"/>
            <a:ext cx="7632848" cy="5295296"/>
          </a:xfrm>
          <a:prstGeom prst="rect">
            <a:avLst/>
          </a:prstGeom>
        </p:spPr>
        <p:txBody>
          <a:bodyPr wrap="square">
            <a:spAutoFit/>
          </a:bodyPr>
          <a:lstStyle/>
          <a:p>
            <a:pPr marL="450215" algn="just" rtl="1">
              <a:lnSpc>
                <a:spcPct val="115000"/>
              </a:lnSpc>
              <a:spcAft>
                <a:spcPts val="0"/>
              </a:spcAft>
            </a:pPr>
            <a:r>
              <a:rPr lang="ar-SA" b="1" dirty="0">
                <a:latin typeface="Calibri"/>
                <a:ea typeface="Calibri"/>
                <a:cs typeface="Times New Roman"/>
              </a:rPr>
              <a:t> </a:t>
            </a:r>
            <a:r>
              <a:rPr lang="ar-SA" sz="1600" b="1" dirty="0">
                <a:latin typeface="Calibri"/>
                <a:ea typeface="Calibri"/>
                <a:cs typeface="Times New Roman"/>
              </a:rPr>
              <a:t>1  دالة الهدف</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يجب تحديد هدف واحد واضح، قابل للقياس الكمي، ودالة الهدف في مشكلة البرمجة الخطية إما أن تكون تعظيما أو تدنية، وهذا ما يسمى بمشاكل الأمثلية، ويعبر عن الهدف عادة في صورة متغير واحد أو</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أكثر، وتخضع هذه المتغيرات جميعا لعلاقة خطية، ويخضع تحقيق الهدف إلى تنفيذ أنشطة ووظائف متعددة</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تسمى موارد متاحة بكميات محددة تشكل قيدا على تحقيق الهدف</a:t>
            </a:r>
            <a:r>
              <a:rPr lang="en-US" sz="1600" dirty="0">
                <a:latin typeface="Times New Roman"/>
                <a:ea typeface="Calibri"/>
                <a:cs typeface="Arial"/>
              </a:rPr>
              <a:t>.</a:t>
            </a:r>
            <a:endParaRPr lang="en-US" sz="1600" dirty="0">
              <a:latin typeface="Calibri"/>
              <a:ea typeface="Calibri"/>
              <a:cs typeface="Arial"/>
            </a:endParaRPr>
          </a:p>
          <a:p>
            <a:pPr marL="457200" algn="just" rtl="1">
              <a:lnSpc>
                <a:spcPct val="115000"/>
              </a:lnSpc>
              <a:spcAft>
                <a:spcPts val="0"/>
              </a:spcAft>
            </a:pPr>
            <a:r>
              <a:rPr lang="ar-SA" sz="1600" b="1" dirty="0">
                <a:latin typeface="Calibri"/>
                <a:ea typeface="Calibri"/>
                <a:cs typeface="Times New Roman"/>
              </a:rPr>
              <a:t>2 متغيرات القرار </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هي المتغيرات التي تدخل ضمن دالة الهدف المراد تعظيمه أو تدنيته، وهي متغيرات من الدرجة</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الأولى تكون إما صفرية أو موجبة</a:t>
            </a:r>
            <a:r>
              <a:rPr lang="en-US" sz="1600" dirty="0">
                <a:latin typeface="Times New Roman"/>
                <a:ea typeface="Calibri"/>
                <a:cs typeface="Arial"/>
              </a:rPr>
              <a:t>.</a:t>
            </a:r>
            <a:endParaRPr lang="en-US" sz="1600" dirty="0">
              <a:latin typeface="Calibri"/>
              <a:ea typeface="Calibri"/>
              <a:cs typeface="Arial"/>
            </a:endParaRPr>
          </a:p>
          <a:p>
            <a:pPr marL="180340" algn="just" rtl="1">
              <a:lnSpc>
                <a:spcPct val="115000"/>
              </a:lnSpc>
              <a:spcAft>
                <a:spcPts val="0"/>
              </a:spcAft>
            </a:pPr>
            <a:r>
              <a:rPr lang="ar-SA" sz="1600" b="1" dirty="0">
                <a:latin typeface="Calibri"/>
                <a:ea typeface="Calibri"/>
                <a:cs typeface="Times New Roman"/>
              </a:rPr>
              <a:t> 3 القيود </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تتمثل القيود في موارد محدودة يتنافس على استغلالها واستخدامها في مجالات مختلفة، ويعبر عنها</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في مشكلة البرمجة الخطية من خلال الكميات المتاحة منها، بمعنى أنه يتم تعظيم أو تدنية المتغيرات </a:t>
            </a:r>
            <a:r>
              <a:rPr lang="ar-SA" sz="1600" dirty="0" smtClean="0">
                <a:latin typeface="Calibri"/>
                <a:ea typeface="Calibri"/>
                <a:cs typeface="Times New Roman"/>
              </a:rPr>
              <a:t>الداخلة</a:t>
            </a:r>
            <a:endParaRPr lang="ar-EG" sz="1600" dirty="0" smtClean="0">
              <a:latin typeface="Calibri"/>
              <a:ea typeface="Calibri"/>
              <a:cs typeface="Times New Roman"/>
            </a:endParaRPr>
          </a:p>
          <a:p>
            <a:pPr algn="just" rtl="1">
              <a:lnSpc>
                <a:spcPct val="115000"/>
              </a:lnSpc>
              <a:spcAft>
                <a:spcPts val="0"/>
              </a:spcAft>
            </a:pPr>
            <a:r>
              <a:rPr lang="ar-SA" sz="1600" dirty="0">
                <a:latin typeface="Calibri"/>
                <a:ea typeface="Calibri"/>
                <a:cs typeface="Times New Roman"/>
              </a:rPr>
              <a:t>ضمن دالة الهدف في ظل قيود تتمثل في موارد محدودة، ويعبر عن القيود في شكل معادلات خطية، وهي كما</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يلي</a:t>
            </a:r>
            <a:r>
              <a:rPr lang="en-US" sz="1600" dirty="0">
                <a:latin typeface="Times New Roman"/>
                <a:ea typeface="Calibri"/>
                <a:cs typeface="Arial"/>
              </a:rPr>
              <a:t>:</a:t>
            </a:r>
            <a:endParaRPr lang="en-US" sz="1600" dirty="0">
              <a:latin typeface="Calibri"/>
              <a:ea typeface="Calibri"/>
              <a:cs typeface="Arial"/>
            </a:endParaRPr>
          </a:p>
          <a:p>
            <a:pPr marL="342900" lvl="0" indent="-342900" algn="r" rtl="1">
              <a:lnSpc>
                <a:spcPct val="115000"/>
              </a:lnSpc>
              <a:spcAft>
                <a:spcPts val="0"/>
              </a:spcAft>
              <a:buFont typeface="Symbol"/>
              <a:buChar char=""/>
            </a:pPr>
            <a:r>
              <a:rPr lang="ar-SA" sz="1600" dirty="0">
                <a:latin typeface="Calibri"/>
                <a:ea typeface="Calibri"/>
                <a:cs typeface="Times New Roman"/>
              </a:rPr>
              <a:t>متساوية</a:t>
            </a:r>
            <a:r>
              <a:rPr lang="en-US" sz="1600" dirty="0">
                <a:latin typeface="Times New Roman"/>
                <a:ea typeface="Calibri"/>
                <a:cs typeface="Arial"/>
              </a:rPr>
              <a:t> )</a:t>
            </a:r>
            <a:r>
              <a:rPr lang="ar-SA" sz="1600" dirty="0">
                <a:latin typeface="Calibri"/>
                <a:ea typeface="Calibri"/>
                <a:cs typeface="Times New Roman"/>
              </a:rPr>
              <a:t>=)</a:t>
            </a:r>
            <a:endParaRPr lang="en-US" sz="1600" dirty="0">
              <a:latin typeface="Calibri"/>
              <a:ea typeface="Calibri"/>
              <a:cs typeface="Arial"/>
            </a:endParaRPr>
          </a:p>
          <a:p>
            <a:pPr marL="342900" lvl="0" indent="-342900" algn="r" rtl="1">
              <a:lnSpc>
                <a:spcPct val="115000"/>
              </a:lnSpc>
              <a:spcAft>
                <a:spcPts val="0"/>
              </a:spcAft>
              <a:buFont typeface="Symbol"/>
              <a:buChar char=""/>
            </a:pPr>
            <a:r>
              <a:rPr lang="ar-SA" sz="1600" dirty="0">
                <a:latin typeface="Calibri"/>
                <a:ea typeface="Calibri"/>
                <a:cs typeface="Times New Roman"/>
              </a:rPr>
              <a:t>متباينة</a:t>
            </a:r>
            <a:r>
              <a:rPr lang="en-US" sz="1600" dirty="0">
                <a:latin typeface="Times New Roman"/>
                <a:ea typeface="Calibri"/>
                <a:cs typeface="Arial"/>
              </a:rPr>
              <a:t> : </a:t>
            </a:r>
            <a:r>
              <a:rPr lang="ar-SA" sz="1600" dirty="0">
                <a:latin typeface="Calibri"/>
                <a:ea typeface="Calibri"/>
                <a:cs typeface="Times New Roman"/>
              </a:rPr>
              <a:t>أقل من</a:t>
            </a:r>
            <a:r>
              <a:rPr lang="en-US" sz="1600" dirty="0">
                <a:latin typeface="Times New Roman"/>
                <a:ea typeface="Calibri"/>
                <a:cs typeface="Arial"/>
              </a:rPr>
              <a:t>≥ )</a:t>
            </a:r>
            <a:r>
              <a:rPr lang="ar-SA" sz="1600" dirty="0">
                <a:latin typeface="Calibri"/>
                <a:ea typeface="Calibri"/>
                <a:cs typeface="Times New Roman"/>
              </a:rPr>
              <a:t>)</a:t>
            </a:r>
            <a:endParaRPr lang="en-US" sz="1600" dirty="0">
              <a:latin typeface="Calibri"/>
              <a:ea typeface="Calibri"/>
              <a:cs typeface="Arial"/>
            </a:endParaRPr>
          </a:p>
          <a:p>
            <a:pPr marL="342900" lvl="0" indent="-342900" algn="r" rtl="1">
              <a:lnSpc>
                <a:spcPct val="115000"/>
              </a:lnSpc>
              <a:spcAft>
                <a:spcPts val="0"/>
              </a:spcAft>
              <a:buFont typeface="Symbol"/>
              <a:buChar char=""/>
            </a:pPr>
            <a:r>
              <a:rPr lang="ar-SA" sz="1600" dirty="0">
                <a:latin typeface="Calibri"/>
                <a:ea typeface="Calibri"/>
                <a:cs typeface="Times New Roman"/>
              </a:rPr>
              <a:t>متباينة</a:t>
            </a:r>
            <a:r>
              <a:rPr lang="en-US" sz="1600" dirty="0">
                <a:latin typeface="Times New Roman"/>
                <a:ea typeface="Calibri"/>
                <a:cs typeface="Arial"/>
              </a:rPr>
              <a:t> : </a:t>
            </a:r>
            <a:r>
              <a:rPr lang="ar-SA" sz="1600" dirty="0">
                <a:latin typeface="Calibri"/>
                <a:ea typeface="Calibri"/>
                <a:cs typeface="Times New Roman"/>
              </a:rPr>
              <a:t>أكبر من </a:t>
            </a:r>
            <a:r>
              <a:rPr lang="en-US" sz="1600" dirty="0">
                <a:latin typeface="Times New Roman"/>
                <a:ea typeface="Calibri"/>
                <a:cs typeface="Arial"/>
              </a:rPr>
              <a:t> ) ≤</a:t>
            </a:r>
            <a:r>
              <a:rPr lang="ar-SA" sz="1600" dirty="0">
                <a:latin typeface="Calibri"/>
                <a:ea typeface="Calibri"/>
                <a:cs typeface="Times New Roman"/>
              </a:rPr>
              <a:t> )</a:t>
            </a:r>
            <a:endParaRPr lang="en-US" sz="1600" dirty="0">
              <a:latin typeface="Calibri"/>
              <a:ea typeface="Calibri"/>
              <a:cs typeface="Arial"/>
            </a:endParaRPr>
          </a:p>
          <a:p>
            <a:pPr marL="457200" algn="r" rtl="1">
              <a:lnSpc>
                <a:spcPct val="115000"/>
              </a:lnSpc>
              <a:spcAft>
                <a:spcPts val="0"/>
              </a:spcAft>
            </a:pPr>
            <a:r>
              <a:rPr lang="en-US" sz="1600" dirty="0">
                <a:latin typeface="Times New Roman"/>
                <a:ea typeface="Calibri"/>
                <a:cs typeface="Arial"/>
              </a:rPr>
              <a:t> </a:t>
            </a:r>
            <a:endParaRPr lang="en-US" sz="1600" dirty="0">
              <a:latin typeface="Calibri"/>
              <a:ea typeface="Calibri"/>
              <a:cs typeface="Arial"/>
            </a:endParaRPr>
          </a:p>
          <a:p>
            <a:pPr algn="just" rtl="1">
              <a:lnSpc>
                <a:spcPct val="115000"/>
              </a:lnSpc>
              <a:spcAft>
                <a:spcPts val="0"/>
              </a:spcAft>
            </a:pPr>
            <a:endParaRPr lang="ar-EG" sz="1000" dirty="0" smtClean="0">
              <a:latin typeface="Calibri"/>
              <a:ea typeface="Calibri"/>
              <a:cs typeface="Times New Roman"/>
            </a:endParaRPr>
          </a:p>
          <a:p>
            <a:pPr algn="just" rtl="1">
              <a:lnSpc>
                <a:spcPct val="115000"/>
              </a:lnSpc>
              <a:spcAft>
                <a:spcPts val="0"/>
              </a:spcAft>
            </a:pPr>
            <a:endParaRPr lang="en-US" sz="1000" dirty="0">
              <a:effectLst/>
              <a:latin typeface="Calibri"/>
              <a:ea typeface="Calibri"/>
              <a:cs typeface="Aria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80900"/>
                                        </p:tgtEl>
                                        <p:attrNameLst>
                                          <p:attrName>style.visibility</p:attrName>
                                        </p:attrNameLst>
                                      </p:cBhvr>
                                      <p:to>
                                        <p:strVal val="visible"/>
                                      </p:to>
                                    </p:set>
                                    <p:animEffect transition="in" filter="fade">
                                      <p:cBhvr>
                                        <p:cTn id="7" dur="768" decel="100000"/>
                                        <p:tgtEl>
                                          <p:spTgt spid="80900"/>
                                        </p:tgtEl>
                                      </p:cBhvr>
                                    </p:animEffect>
                                    <p:animScale>
                                      <p:cBhvr>
                                        <p:cTn id="8" dur="768" decel="100000"/>
                                        <p:tgtEl>
                                          <p:spTgt spid="80900"/>
                                        </p:tgtEl>
                                      </p:cBhvr>
                                      <p:from x="10000" y="10000"/>
                                      <p:to x="200000" y="450000"/>
                                    </p:animScale>
                                    <p:animScale>
                                      <p:cBhvr>
                                        <p:cTn id="9" dur="1230" accel="100000" fill="hold">
                                          <p:stCondLst>
                                            <p:cond delay="768"/>
                                          </p:stCondLst>
                                        </p:cTn>
                                        <p:tgtEl>
                                          <p:spTgt spid="80900"/>
                                        </p:tgtEl>
                                      </p:cBhvr>
                                      <p:from x="200000" y="450000"/>
                                      <p:to x="100000" y="100000"/>
                                    </p:animScale>
                                    <p:set>
                                      <p:cBhvr>
                                        <p:cTn id="10" dur="768" fill="hold"/>
                                        <p:tgtEl>
                                          <p:spTgt spid="80900"/>
                                        </p:tgtEl>
                                        <p:attrNameLst>
                                          <p:attrName>ppt_x</p:attrName>
                                        </p:attrNameLst>
                                      </p:cBhvr>
                                      <p:to>
                                        <p:strVal val="(0.5)"/>
                                      </p:to>
                                    </p:set>
                                    <p:anim from="(0.5)" to="(#ppt_x)" calcmode="lin" valueType="num">
                                      <p:cBhvr>
                                        <p:cTn id="11" dur="1230" accel="100000" fill="hold">
                                          <p:stCondLst>
                                            <p:cond delay="768"/>
                                          </p:stCondLst>
                                        </p:cTn>
                                        <p:tgtEl>
                                          <p:spTgt spid="80900"/>
                                        </p:tgtEl>
                                        <p:attrNameLst>
                                          <p:attrName>ppt_x</p:attrName>
                                        </p:attrNameLst>
                                      </p:cBhvr>
                                    </p:anim>
                                    <p:set>
                                      <p:cBhvr>
                                        <p:cTn id="12" dur="768" fill="hold"/>
                                        <p:tgtEl>
                                          <p:spTgt spid="80900"/>
                                        </p:tgtEl>
                                        <p:attrNameLst>
                                          <p:attrName>ppt_y</p:attrName>
                                        </p:attrNameLst>
                                      </p:cBhvr>
                                      <p:to>
                                        <p:strVal val="(#ppt_y+0.4)"/>
                                      </p:to>
                                    </p:set>
                                    <p:anim from="(#ppt_y+0.4)" to="(#ppt_y)" calcmode="lin" valueType="num">
                                      <p:cBhvr>
                                        <p:cTn id="13" dur="1230" accel="100000" fill="hold">
                                          <p:stCondLst>
                                            <p:cond delay="768"/>
                                          </p:stCondLst>
                                        </p:cTn>
                                        <p:tgtEl>
                                          <p:spTgt spid="8090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40</a:t>
            </a:fld>
            <a:endParaRPr lang="en-US"/>
          </a:p>
        </p:txBody>
      </p:sp>
      <p:pic>
        <p:nvPicPr>
          <p:cNvPr id="204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260647"/>
            <a:ext cx="8064896" cy="640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33932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41</a:t>
            </a:fld>
            <a:endParaRPr lang="en-US"/>
          </a:p>
        </p:txBody>
      </p:sp>
      <p:pic>
        <p:nvPicPr>
          <p:cNvPr id="2150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3043" y="404664"/>
            <a:ext cx="7848872"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1350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42</a:t>
            </a:fld>
            <a:endParaRPr lang="en-US"/>
          </a:p>
        </p:txBody>
      </p:sp>
      <p:pic>
        <p:nvPicPr>
          <p:cNvPr id="2253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404664"/>
            <a:ext cx="6696744"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0032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43</a:t>
            </a:fld>
            <a:endParaRPr lang="en-US"/>
          </a:p>
        </p:txBody>
      </p:sp>
      <p:pic>
        <p:nvPicPr>
          <p:cNvPr id="2355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6985" y="188640"/>
            <a:ext cx="7776864"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75984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44</a:t>
            </a:fld>
            <a:endParaRPr lang="en-US"/>
          </a:p>
        </p:txBody>
      </p:sp>
      <p:sp>
        <p:nvSpPr>
          <p:cNvPr id="3" name="Rectangle 2"/>
          <p:cNvSpPr/>
          <p:nvPr/>
        </p:nvSpPr>
        <p:spPr>
          <a:xfrm>
            <a:off x="1619672" y="404664"/>
            <a:ext cx="5760640" cy="2862322"/>
          </a:xfrm>
          <a:prstGeom prst="rect">
            <a:avLst/>
          </a:prstGeom>
        </p:spPr>
        <p:txBody>
          <a:bodyPr wrap="square">
            <a:spAutoFit/>
          </a:bodyPr>
          <a:lstStyle/>
          <a:p>
            <a:pPr lvl="0" algn="ctr"/>
            <a:r>
              <a:rPr lang="ar-EG" sz="3600" b="1" dirty="0" smtClean="0">
                <a:effectLst>
                  <a:outerShdw blurRad="38100" dist="38100" dir="2700000" algn="tl">
                    <a:srgbClr val="000000">
                      <a:alpha val="43137"/>
                    </a:srgbClr>
                  </a:outerShdw>
                </a:effectLst>
                <a:latin typeface="Simplified Arabic" pitchFamily="18" charset="-78"/>
                <a:cs typeface="Simplified Arabic" pitchFamily="18" charset="-78"/>
              </a:rPr>
              <a:t>البرمجه الخطيه</a:t>
            </a:r>
            <a:endParaRPr lang="ar-EG" sz="3600" b="1" dirty="0" smtClean="0">
              <a:effectLst>
                <a:outerShdw blurRad="38100" dist="38100" dir="2700000" algn="tl">
                  <a:srgbClr val="000000">
                    <a:alpha val="43137"/>
                  </a:srgbClr>
                </a:outerShdw>
              </a:effectLst>
              <a:latin typeface="Simplified Arabic" pitchFamily="18" charset="-78"/>
              <a:cs typeface="Simplified Arabic" pitchFamily="18" charset="-78"/>
            </a:endParaRPr>
          </a:p>
          <a:p>
            <a:pPr lvl="0" algn="ctr"/>
            <a:r>
              <a:rPr lang="ar-EG" sz="3600" b="1" dirty="0" smtClean="0">
                <a:effectLst>
                  <a:outerShdw blurRad="38100" dist="38100" dir="2700000" algn="tl">
                    <a:srgbClr val="000000">
                      <a:alpha val="43137"/>
                    </a:srgbClr>
                  </a:outerShdw>
                </a:effectLst>
                <a:latin typeface="Simplified Arabic" pitchFamily="18" charset="-78"/>
                <a:cs typeface="Simplified Arabic" pitchFamily="18" charset="-78"/>
              </a:rPr>
              <a:t>المحاضرة السابعه</a:t>
            </a:r>
          </a:p>
          <a:p>
            <a:pPr lvl="0" algn="ctr"/>
            <a:r>
              <a:rPr lang="ar-EG" sz="3600" b="1" dirty="0" smtClean="0">
                <a:effectLst>
                  <a:outerShdw blurRad="38100" dist="38100" dir="2700000" algn="tl">
                    <a:srgbClr val="000000">
                      <a:alpha val="43137"/>
                    </a:srgbClr>
                  </a:outerShdw>
                </a:effectLst>
                <a:latin typeface="Simplified Arabic" pitchFamily="18" charset="-78"/>
                <a:cs typeface="Simplified Arabic" pitchFamily="18" charset="-78"/>
              </a:rPr>
              <a:t>امثله عن السمبلكس</a:t>
            </a:r>
            <a:endParaRPr lang="ar-EG" sz="3600" b="1" dirty="0">
              <a:effectLst>
                <a:outerShdw blurRad="38100" dist="38100" dir="2700000" algn="tl">
                  <a:srgbClr val="000000">
                    <a:alpha val="43137"/>
                  </a:srgbClr>
                </a:outerShdw>
              </a:effectLst>
              <a:latin typeface="Simplified Arabic" pitchFamily="18" charset="-78"/>
              <a:cs typeface="Simplified Arabic" pitchFamily="18" charset="-78"/>
            </a:endParaRPr>
          </a:p>
          <a:p>
            <a:pPr lvl="0" algn="ctr"/>
            <a:r>
              <a:rPr lang="ar-EG" sz="3600" b="1" dirty="0" smtClean="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rPr>
              <a:t>لطلبة </a:t>
            </a:r>
            <a:r>
              <a:rPr lang="ar-EG" sz="3600" b="1" dirty="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rPr>
              <a:t>كلية التربية الاساسيه / قسم الرياضيات/ المرحلة الرابعه</a:t>
            </a:r>
            <a:endParaRPr lang="en-US" dirty="0">
              <a:solidFill>
                <a:prstClr val="black"/>
              </a:solidFill>
            </a:endParaRPr>
          </a:p>
        </p:txBody>
      </p:sp>
      <p:pic>
        <p:nvPicPr>
          <p:cNvPr id="245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717032"/>
            <a:ext cx="4737100" cy="262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24341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45</a:t>
            </a:fld>
            <a:endParaRPr lang="en-US"/>
          </a:p>
        </p:txBody>
      </p:sp>
      <p:pic>
        <p:nvPicPr>
          <p:cNvPr id="2560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3" y="0"/>
            <a:ext cx="8352928" cy="630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68483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46</a:t>
            </a:fld>
            <a:endParaRPr lang="en-US"/>
          </a:p>
        </p:txBody>
      </p:sp>
      <p:pic>
        <p:nvPicPr>
          <p:cNvPr id="266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797" y="332657"/>
            <a:ext cx="8208912" cy="554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60378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47</a:t>
            </a:fld>
            <a:endParaRPr lang="en-US"/>
          </a:p>
        </p:txBody>
      </p:sp>
      <p:sp>
        <p:nvSpPr>
          <p:cNvPr id="3" name="Rectangle 2"/>
          <p:cNvSpPr/>
          <p:nvPr/>
        </p:nvSpPr>
        <p:spPr>
          <a:xfrm>
            <a:off x="755576" y="332656"/>
            <a:ext cx="7848872" cy="5010602"/>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altLang="en-US" sz="1800" b="0" i="0" u="none" strike="noStrike" kern="0" cap="none" spc="0" normalizeH="0" baseline="0" noProof="0" dirty="0" smtClean="0">
                <a:ln>
                  <a:noFill/>
                </a:ln>
                <a:solidFill>
                  <a:srgbClr val="000000"/>
                </a:solidFill>
                <a:effectLst/>
                <a:uLnTx/>
                <a:uFillTx/>
              </a:rPr>
              <a:t>مثال:</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smtClean="0">
                <a:ln>
                  <a:noFill/>
                </a:ln>
                <a:solidFill>
                  <a:srgbClr val="000000"/>
                </a:solidFill>
                <a:effectLst/>
                <a:uLnTx/>
                <a:uFillTx/>
              </a:rPr>
              <a:t>Max. Z=8X1+4X2</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smtClean="0">
                <a:ln>
                  <a:noFill/>
                </a:ln>
                <a:solidFill>
                  <a:srgbClr val="000000"/>
                </a:solidFill>
                <a:effectLst/>
                <a:uLnTx/>
                <a:uFillTx/>
              </a:rPr>
              <a:t>S.T: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smtClean="0">
                <a:ln>
                  <a:noFill/>
                </a:ln>
                <a:solidFill>
                  <a:srgbClr val="000000"/>
                </a:solidFill>
                <a:effectLst/>
                <a:uLnTx/>
                <a:uFillTx/>
              </a:rPr>
              <a:t>4X1+2X2≤8-----(1)</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smtClean="0">
                <a:ln>
                  <a:noFill/>
                </a:ln>
                <a:solidFill>
                  <a:srgbClr val="000000"/>
                </a:solidFill>
                <a:effectLst/>
                <a:uLnTx/>
                <a:uFillTx/>
              </a:rPr>
              <a:t>2X1+2X2≤6-----(2)</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smtClean="0">
                <a:ln>
                  <a:noFill/>
                </a:ln>
                <a:solidFill>
                  <a:srgbClr val="000000"/>
                </a:solidFill>
                <a:effectLst/>
                <a:uLnTx/>
                <a:uFillTx/>
              </a:rPr>
              <a:t>X1,X2≥0</a:t>
            </a:r>
            <a:endParaRPr kumimoji="0" lang="ar-EG" altLang="en-US" sz="1800" b="0" i="0" u="none" strike="noStrike" kern="0" cap="none" spc="0" normalizeH="0" baseline="0" noProof="0" dirty="0" smtClean="0">
              <a:ln>
                <a:noFill/>
              </a:ln>
              <a:solidFill>
                <a:srgbClr val="000000"/>
              </a:solidFill>
              <a:effectLst/>
              <a:uLnTx/>
              <a:uFillTx/>
            </a:endParaRPr>
          </a:p>
          <a:p>
            <a:pPr marL="1257300" lvl="2" indent="-342900" algn="r" rtl="1">
              <a:lnSpc>
                <a:spcPct val="90000"/>
              </a:lnSpc>
              <a:spcBef>
                <a:spcPct val="20000"/>
              </a:spcBef>
              <a:buFontTx/>
              <a:buChar char="•"/>
            </a:pPr>
            <a:r>
              <a:rPr lang="ar-JO" altLang="en-US" kern="0" dirty="0">
                <a:solidFill>
                  <a:srgbClr val="000000"/>
                </a:solidFill>
                <a:latin typeface="Arial"/>
                <a:cs typeface="Arial"/>
              </a:rPr>
              <a:t>تحويل القيود </a:t>
            </a:r>
          </a:p>
          <a:p>
            <a:pPr marL="342900" lvl="0" indent="-342900">
              <a:lnSpc>
                <a:spcPct val="90000"/>
              </a:lnSpc>
              <a:spcBef>
                <a:spcPct val="20000"/>
              </a:spcBef>
            </a:pPr>
            <a:r>
              <a:rPr lang="en-US" altLang="en-US" kern="0" dirty="0">
                <a:solidFill>
                  <a:srgbClr val="000000"/>
                </a:solidFill>
                <a:latin typeface="Arial"/>
                <a:cs typeface="Arial"/>
              </a:rPr>
              <a:t>4X1+2X2+S1=8</a:t>
            </a:r>
          </a:p>
          <a:p>
            <a:pPr marL="342900" lvl="0" indent="-342900">
              <a:lnSpc>
                <a:spcPct val="90000"/>
              </a:lnSpc>
              <a:spcBef>
                <a:spcPct val="20000"/>
              </a:spcBef>
            </a:pPr>
            <a:r>
              <a:rPr lang="en-US" altLang="en-US" kern="0" dirty="0">
                <a:solidFill>
                  <a:srgbClr val="000000"/>
                </a:solidFill>
                <a:latin typeface="Arial"/>
                <a:cs typeface="Arial"/>
              </a:rPr>
              <a:t>2X1+2X2+S2=6</a:t>
            </a:r>
          </a:p>
          <a:p>
            <a:pPr marL="342900" lvl="0" indent="-342900">
              <a:lnSpc>
                <a:spcPct val="90000"/>
              </a:lnSpc>
              <a:spcBef>
                <a:spcPct val="20000"/>
              </a:spcBef>
            </a:pPr>
            <a:r>
              <a:rPr lang="en-US" altLang="en-US" kern="0" dirty="0">
                <a:solidFill>
                  <a:srgbClr val="000000"/>
                </a:solidFill>
                <a:latin typeface="Arial"/>
                <a:cs typeface="Arial"/>
              </a:rPr>
              <a:t>X1,X2,S1,S2≥0</a:t>
            </a:r>
          </a:p>
          <a:p>
            <a:pPr marL="342900" lvl="0" indent="-342900" algn="r" rtl="1">
              <a:lnSpc>
                <a:spcPct val="90000"/>
              </a:lnSpc>
              <a:spcBef>
                <a:spcPct val="20000"/>
              </a:spcBef>
              <a:buFontTx/>
              <a:buChar char="•"/>
            </a:pPr>
            <a:r>
              <a:rPr lang="ar-JO" altLang="en-US" kern="0" dirty="0">
                <a:solidFill>
                  <a:srgbClr val="000000"/>
                </a:solidFill>
                <a:latin typeface="Arial"/>
                <a:cs typeface="Arial"/>
              </a:rPr>
              <a:t>اضافة المتغيرات الى معادلة دالة الهدف </a:t>
            </a:r>
          </a:p>
          <a:p>
            <a:pPr marL="342900" lvl="0" indent="-342900">
              <a:lnSpc>
                <a:spcPct val="90000"/>
              </a:lnSpc>
              <a:spcBef>
                <a:spcPct val="20000"/>
              </a:spcBef>
            </a:pPr>
            <a:r>
              <a:rPr lang="en-US" altLang="en-US" kern="0" dirty="0">
                <a:solidFill>
                  <a:srgbClr val="000000"/>
                </a:solidFill>
                <a:latin typeface="Arial"/>
                <a:cs typeface="Arial"/>
              </a:rPr>
              <a:t>Max. Z=8X1+4X2+0S1+0S2</a:t>
            </a:r>
          </a:p>
          <a:p>
            <a:pPr marL="342900" lvl="0" indent="-342900" algn="r" rtl="1">
              <a:lnSpc>
                <a:spcPct val="90000"/>
              </a:lnSpc>
              <a:spcBef>
                <a:spcPct val="20000"/>
              </a:spcBef>
              <a:buFontTx/>
              <a:buChar char="•"/>
            </a:pPr>
            <a:r>
              <a:rPr lang="ar-JO" altLang="en-US" kern="0" dirty="0">
                <a:solidFill>
                  <a:srgbClr val="000000"/>
                </a:solidFill>
                <a:latin typeface="Arial"/>
                <a:cs typeface="Arial"/>
              </a:rPr>
              <a:t>تحويل معادلة دالة الهدف الى معادلة صفرية</a:t>
            </a:r>
          </a:p>
          <a:p>
            <a:pPr marL="342900" lvl="0" indent="-342900">
              <a:lnSpc>
                <a:spcPct val="90000"/>
              </a:lnSpc>
              <a:spcBef>
                <a:spcPct val="20000"/>
              </a:spcBef>
            </a:pPr>
            <a:r>
              <a:rPr lang="en-US" altLang="en-US" kern="0" dirty="0">
                <a:solidFill>
                  <a:srgbClr val="000000"/>
                </a:solidFill>
                <a:latin typeface="Arial"/>
                <a:cs typeface="Arial"/>
              </a:rPr>
              <a:t>Z-8X1-6X2-0S1-0S2=0</a:t>
            </a:r>
          </a:p>
          <a:p>
            <a:pPr marL="342900" lvl="0" indent="-342900">
              <a:lnSpc>
                <a:spcPct val="90000"/>
              </a:lnSpc>
              <a:spcBef>
                <a:spcPct val="20000"/>
              </a:spcBef>
            </a:pPr>
            <a:endParaRPr lang="en-US" altLang="en-US" sz="3200" kern="0" dirty="0">
              <a:solidFill>
                <a:srgbClr val="000000"/>
              </a:solidFill>
              <a:latin typeface="Arial"/>
              <a:cs typeface="Aria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41108823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48</a:t>
            </a:fld>
            <a:endParaRPr lang="en-US"/>
          </a:p>
        </p:txBody>
      </p:sp>
      <p:sp>
        <p:nvSpPr>
          <p:cNvPr id="3" name="Rectangle 2"/>
          <p:cNvSpPr/>
          <p:nvPr/>
        </p:nvSpPr>
        <p:spPr>
          <a:xfrm>
            <a:off x="2295444" y="260648"/>
            <a:ext cx="5372900" cy="7694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JO" altLang="en-US" sz="4400" b="0" i="0" u="none" strike="noStrike" kern="0" cap="none" spc="0" normalizeH="0" baseline="0" noProof="0" dirty="0" smtClean="0">
                <a:ln>
                  <a:noFill/>
                </a:ln>
                <a:solidFill>
                  <a:srgbClr val="000000"/>
                </a:solidFill>
                <a:effectLst/>
                <a:uLnTx/>
                <a:uFillTx/>
                <a:latin typeface="Arial"/>
                <a:ea typeface="+mj-ea"/>
                <a:cs typeface="Arial"/>
              </a:rPr>
              <a:t>عداد جدول الحل الابتدائي</a:t>
            </a:r>
            <a:endParaRPr kumimoji="0" lang="en-US" sz="1800" b="0" i="0" u="none" strike="noStrike" kern="0" cap="none" spc="0" normalizeH="0" baseline="0" noProof="0" dirty="0" smtClean="0">
              <a:ln>
                <a:noFill/>
              </a:ln>
              <a:solidFill>
                <a:sysClr val="windowText" lastClr="000000"/>
              </a:solidFill>
              <a:effectLst/>
              <a:uLnTx/>
              <a:uFillTx/>
            </a:endParaRPr>
          </a:p>
        </p:txBody>
      </p:sp>
      <p:graphicFrame>
        <p:nvGraphicFramePr>
          <p:cNvPr id="4" name="Table 3"/>
          <p:cNvGraphicFramePr>
            <a:graphicFrameLocks noGrp="1"/>
          </p:cNvGraphicFramePr>
          <p:nvPr>
            <p:extLst>
              <p:ext uri="{D42A27DB-BD31-4B8C-83A1-F6EECF244321}">
                <p14:modId xmlns:p14="http://schemas.microsoft.com/office/powerpoint/2010/main" val="2596652341"/>
              </p:ext>
            </p:extLst>
          </p:nvPr>
        </p:nvGraphicFramePr>
        <p:xfrm>
          <a:off x="467544" y="1340768"/>
          <a:ext cx="8229600" cy="4497388"/>
        </p:xfrm>
        <a:graphic>
          <a:graphicData uri="http://schemas.openxmlformats.org/drawingml/2006/table">
            <a:tbl>
              <a:tblPr rtl="1"/>
              <a:tblGrid>
                <a:gridCol w="1176337"/>
                <a:gridCol w="1174750"/>
                <a:gridCol w="1176338"/>
                <a:gridCol w="1174750"/>
                <a:gridCol w="1176337"/>
                <a:gridCol w="1174750"/>
                <a:gridCol w="1176338"/>
              </a:tblGrid>
              <a:tr h="1123950">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Arial" pitchFamily="34" charset="0"/>
                          <a:cs typeface="Arial" pitchFamily="34" charset="0"/>
                        </a:rPr>
                        <a:t>R.H.S.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S2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S1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X2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X1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Z</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B.V</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5538">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Z</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3950">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8</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S1</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3950">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6</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S2</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923733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49</a:t>
            </a:fld>
            <a:endParaRPr lang="en-US"/>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0459" y="332656"/>
            <a:ext cx="2865437"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124744"/>
            <a:ext cx="7704856" cy="4752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4657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71" name="Slide Number Placeholder 5"/>
          <p:cNvSpPr>
            <a:spLocks noGrp="1"/>
          </p:cNvSpPr>
          <p:nvPr>
            <p:ph type="sldNum" sz="quarter" idx="12"/>
          </p:nvPr>
        </p:nvSpPr>
        <p:spPr>
          <a:xfrm>
            <a:off x="8388424" y="6309320"/>
            <a:ext cx="653792" cy="365125"/>
          </a:xfrm>
          <a:noFill/>
          <a:ln>
            <a:miter lim="800000"/>
            <a:headEnd/>
            <a:tailEnd/>
          </a:ln>
        </p:spPr>
        <p:txBody>
          <a:bodyPr/>
          <a:lstStyle/>
          <a:p>
            <a:fld id="{0A9D8919-2AA2-4C6F-8EE3-A52677FD71D0}" type="slidenum">
              <a:rPr lang="en-US" sz="1400" smtClean="0"/>
              <a:pPr/>
              <a:t>5</a:t>
            </a:fld>
            <a:endParaRPr lang="en-US" sz="1400" dirty="0" smtClean="0"/>
          </a:p>
        </p:txBody>
      </p:sp>
      <p:sp>
        <p:nvSpPr>
          <p:cNvPr id="2" name="Rectangle 1"/>
          <p:cNvSpPr/>
          <p:nvPr/>
        </p:nvSpPr>
        <p:spPr>
          <a:xfrm>
            <a:off x="971600" y="434078"/>
            <a:ext cx="7488832" cy="5954451"/>
          </a:xfrm>
          <a:prstGeom prst="rect">
            <a:avLst/>
          </a:prstGeom>
        </p:spPr>
        <p:txBody>
          <a:bodyPr wrap="square">
            <a:spAutoFit/>
          </a:bodyPr>
          <a:lstStyle/>
          <a:p>
            <a:pPr algn="just" rtl="1">
              <a:lnSpc>
                <a:spcPct val="115000"/>
              </a:lnSpc>
              <a:spcAft>
                <a:spcPts val="1000"/>
              </a:spcAft>
            </a:pPr>
            <a:r>
              <a:rPr lang="ar-SA" b="1" dirty="0">
                <a:latin typeface="Calibri"/>
                <a:ea typeface="Times New Roman"/>
                <a:cs typeface="Times New Roman"/>
              </a:rPr>
              <a:t>ومن أهم أشكال القيود ما يلي:</a:t>
            </a:r>
            <a:endParaRPr lang="en-US" dirty="0">
              <a:latin typeface="Calibri"/>
              <a:ea typeface="Calibri"/>
              <a:cs typeface="Arial"/>
            </a:endParaRPr>
          </a:p>
          <a:p>
            <a:pPr algn="just" rtl="1">
              <a:lnSpc>
                <a:spcPct val="115000"/>
              </a:lnSpc>
              <a:spcAft>
                <a:spcPts val="0"/>
              </a:spcAft>
            </a:pPr>
            <a:r>
              <a:rPr lang="ar-SA" dirty="0">
                <a:latin typeface="Calibri"/>
                <a:ea typeface="Times New Roman"/>
                <a:cs typeface="Times New Roman"/>
              </a:rPr>
              <a:t>أ . ندرة عناصر الإنتاج : وهذا يتمثل في محدودية الكمية المتاحة من عناصر الإنتاج كالموارد الأولية ، والآلات ، والعمل ، ورأس المال.</a:t>
            </a:r>
            <a:endParaRPr lang="en-US" dirty="0">
              <a:latin typeface="Calibri"/>
              <a:ea typeface="Calibri"/>
              <a:cs typeface="Arial"/>
            </a:endParaRPr>
          </a:p>
          <a:p>
            <a:pPr algn="just" rtl="1">
              <a:lnSpc>
                <a:spcPct val="115000"/>
              </a:lnSpc>
              <a:spcAft>
                <a:spcPts val="0"/>
              </a:spcAft>
            </a:pPr>
            <a:r>
              <a:rPr lang="ar-SA" dirty="0">
                <a:latin typeface="Calibri"/>
                <a:ea typeface="Times New Roman"/>
                <a:cs typeface="Times New Roman"/>
              </a:rPr>
              <a:t>ب. محدودية الطاقة للموارد المتاحة : بمعنى أن وجود مورد لا يعني بالضرورة قدرته على تلبية كامل الاحتياجات.</a:t>
            </a:r>
            <a:endParaRPr lang="en-US" dirty="0">
              <a:latin typeface="Calibri"/>
              <a:ea typeface="Calibri"/>
              <a:cs typeface="Arial"/>
            </a:endParaRPr>
          </a:p>
          <a:p>
            <a:pPr algn="just" rtl="1">
              <a:lnSpc>
                <a:spcPct val="115000"/>
              </a:lnSpc>
              <a:spcAft>
                <a:spcPts val="0"/>
              </a:spcAft>
            </a:pPr>
            <a:r>
              <a:rPr lang="ar-SA" dirty="0">
                <a:latin typeface="Calibri"/>
                <a:ea typeface="Times New Roman"/>
                <a:cs typeface="Times New Roman"/>
              </a:rPr>
              <a:t>ت .النواحي الفنية والتقنية : بمعنى أن النواحي الفنية قد تفرض علينا قدرا معينا من استغلال بعض الموارد.</a:t>
            </a:r>
            <a:endParaRPr lang="en-US" dirty="0">
              <a:latin typeface="Calibri"/>
              <a:ea typeface="Calibri"/>
              <a:cs typeface="Arial"/>
            </a:endParaRPr>
          </a:p>
          <a:p>
            <a:pPr algn="just" rtl="1">
              <a:lnSpc>
                <a:spcPct val="115000"/>
              </a:lnSpc>
              <a:spcAft>
                <a:spcPts val="0"/>
              </a:spcAft>
            </a:pPr>
            <a:r>
              <a:rPr lang="ar-SA" dirty="0">
                <a:latin typeface="Calibri"/>
                <a:ea typeface="Times New Roman"/>
                <a:cs typeface="Times New Roman"/>
              </a:rPr>
              <a:t>ث. استيعاب السوق : حيث أن طاقة السوق على استيعاب المنتوجات أي بيعها تكون محدودة في بعض الأحيان نتيجة للمنافسة وغيرها من العوامل ، وبالتالي لا تستطيع المنشأة بيع منتجاتها بالكامل إذا ما استغلت كامل طاقتها الإنتاجية.</a:t>
            </a:r>
            <a:endParaRPr lang="en-US" dirty="0">
              <a:latin typeface="Calibri"/>
              <a:ea typeface="Calibri"/>
              <a:cs typeface="Arial"/>
            </a:endParaRPr>
          </a:p>
          <a:p>
            <a:pPr algn="just" rtl="1">
              <a:lnSpc>
                <a:spcPct val="115000"/>
              </a:lnSpc>
              <a:spcAft>
                <a:spcPts val="0"/>
              </a:spcAft>
            </a:pPr>
            <a:r>
              <a:rPr lang="ar-SA" dirty="0">
                <a:latin typeface="Calibri"/>
                <a:ea typeface="Times New Roman"/>
                <a:cs typeface="Times New Roman"/>
              </a:rPr>
              <a:t>ج. جودة المنتجات والعناصر الداخلة في إنتاجها : حيث يتطلب ذلك زيادة في استغلال بعض الموارد دون الأخرى ، وتظهر هذه المشكلة في المنتجات الغذائية ؛ حيث أن المنتجات الداخلة في خلطة معينة تختلف في مكوناتها الغذائية ، وبالتالي كلما قل العنصر المطلوب في المادة الخام كلما زادت الكمية المطلوبة منه</a:t>
            </a:r>
            <a:r>
              <a:rPr lang="ar-SA" dirty="0" smtClean="0">
                <a:latin typeface="Calibri"/>
                <a:ea typeface="Times New Roman"/>
                <a:cs typeface="Times New Roman"/>
              </a:rPr>
              <a:t>.</a:t>
            </a:r>
            <a:endParaRPr lang="ar-EG" dirty="0" smtClean="0">
              <a:latin typeface="Calibri"/>
              <a:ea typeface="Times New Roman"/>
              <a:cs typeface="Times New Roman"/>
            </a:endParaRPr>
          </a:p>
          <a:p>
            <a:pPr algn="just" rtl="1">
              <a:lnSpc>
                <a:spcPct val="115000"/>
              </a:lnSpc>
              <a:spcAft>
                <a:spcPts val="0"/>
              </a:spcAft>
            </a:pPr>
            <a:r>
              <a:rPr lang="ar-SA" dirty="0">
                <a:latin typeface="Calibri"/>
                <a:ea typeface="Times New Roman"/>
                <a:cs typeface="Times New Roman"/>
              </a:rPr>
              <a:t>وغيرها من أنواع القيود التي يمكن أن تواجهها منشأة الأعمال أثناء عملية الإنتاج كالقيود القانونية التي تفرضها الدولة.</a:t>
            </a:r>
            <a:endParaRPr lang="en-US" dirty="0">
              <a:latin typeface="Calibri"/>
              <a:ea typeface="Calibri"/>
              <a:cs typeface="Arial"/>
            </a:endParaRPr>
          </a:p>
          <a:p>
            <a:pPr algn="just" rtl="1">
              <a:lnSpc>
                <a:spcPct val="115000"/>
              </a:lnSpc>
              <a:spcAft>
                <a:spcPts val="0"/>
              </a:spcAft>
            </a:pPr>
            <a:r>
              <a:rPr lang="ar-SA" b="1" dirty="0">
                <a:latin typeface="Calibri"/>
                <a:ea typeface="Calibri"/>
                <a:cs typeface="Times New Roman"/>
              </a:rPr>
              <a:t>4 شرط عدم السلبية</a:t>
            </a:r>
            <a:endParaRPr lang="en-US" dirty="0">
              <a:latin typeface="Calibri"/>
              <a:ea typeface="Calibri"/>
              <a:cs typeface="Arial"/>
            </a:endParaRPr>
          </a:p>
          <a:p>
            <a:pPr algn="just" rtl="1">
              <a:lnSpc>
                <a:spcPct val="115000"/>
              </a:lnSpc>
              <a:spcAft>
                <a:spcPts val="0"/>
              </a:spcAft>
            </a:pPr>
            <a:r>
              <a:rPr lang="ar-SA" dirty="0">
                <a:latin typeface="Calibri"/>
                <a:ea typeface="Calibri"/>
                <a:cs typeface="Times New Roman"/>
              </a:rPr>
              <a:t>أي أن جميع المتغيرات الواقعة في دالة الهدف يجب ان تكون اكبر من او تساوي الصفر</a:t>
            </a:r>
            <a:r>
              <a:rPr lang="en-US" dirty="0" smtClean="0">
                <a:latin typeface="Times New Roman"/>
                <a:ea typeface="Calibri"/>
                <a:cs typeface="Arial"/>
              </a:rPr>
              <a:t>.</a:t>
            </a:r>
            <a:endParaRPr lang="ar-EG" sz="1600" dirty="0">
              <a:effectLst/>
              <a:latin typeface="Calibri"/>
              <a:ea typeface="Calibri"/>
              <a:cs typeface="Times New Roman"/>
            </a:endParaRPr>
          </a:p>
        </p:txBody>
      </p:sp>
    </p:spTree>
  </p:cSld>
  <p:clrMapOvr>
    <a:masterClrMapping/>
  </p:clrMapOvr>
  <p:transition>
    <p:cover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50</a:t>
            </a:fld>
            <a:endParaRPr lang="en-US"/>
          </a:p>
        </p:txBody>
      </p:sp>
      <p:sp>
        <p:nvSpPr>
          <p:cNvPr id="3" name="Rectangle 2"/>
          <p:cNvSpPr/>
          <p:nvPr/>
        </p:nvSpPr>
        <p:spPr>
          <a:xfrm>
            <a:off x="2286000" y="404664"/>
            <a:ext cx="4572000" cy="830997"/>
          </a:xfrm>
          <a:prstGeom prst="rect">
            <a:avLst/>
          </a:prstGeom>
        </p:spPr>
        <p:txBody>
          <a:bodyPr>
            <a:spAutoFit/>
          </a:bodyPr>
          <a:lstStyle/>
          <a:p>
            <a:pPr lvl="0" algn="ctr"/>
            <a:r>
              <a:rPr lang="ar-EG" sz="2400" b="1" dirty="0">
                <a:solidFill>
                  <a:srgbClr val="7D3C4A">
                    <a:lumMod val="50000"/>
                  </a:srgbClr>
                </a:solidFill>
                <a:latin typeface="David" pitchFamily="34" charset="-79"/>
              </a:rPr>
              <a:t>مادة البرمجه الخطيه </a:t>
            </a:r>
            <a:br>
              <a:rPr lang="ar-EG" sz="2400" b="1" dirty="0">
                <a:solidFill>
                  <a:srgbClr val="7D3C4A">
                    <a:lumMod val="50000"/>
                  </a:srgbClr>
                </a:solidFill>
                <a:latin typeface="David" pitchFamily="34" charset="-79"/>
              </a:rPr>
            </a:br>
            <a:r>
              <a:rPr lang="ar-EG" sz="2400" b="1" dirty="0">
                <a:solidFill>
                  <a:srgbClr val="7D3C4A">
                    <a:lumMod val="50000"/>
                  </a:srgbClr>
                </a:solidFill>
                <a:latin typeface="David" pitchFamily="34" charset="-79"/>
              </a:rPr>
              <a:t>المحاضرة </a:t>
            </a:r>
            <a:r>
              <a:rPr lang="ar-EG" sz="2400" b="1" dirty="0" smtClean="0">
                <a:solidFill>
                  <a:srgbClr val="7D3C4A">
                    <a:lumMod val="50000"/>
                  </a:srgbClr>
                </a:solidFill>
                <a:latin typeface="David" pitchFamily="34" charset="-79"/>
              </a:rPr>
              <a:t>الثامنه</a:t>
            </a:r>
            <a:endParaRPr lang="en-US" dirty="0">
              <a:solidFill>
                <a:prstClr val="black"/>
              </a:solidFill>
            </a:endParaRPr>
          </a:p>
        </p:txBody>
      </p:sp>
      <p:sp>
        <p:nvSpPr>
          <p:cNvPr id="4" name="Rectangle 3"/>
          <p:cNvSpPr/>
          <p:nvPr/>
        </p:nvSpPr>
        <p:spPr>
          <a:xfrm>
            <a:off x="1619672" y="1254388"/>
            <a:ext cx="5904656" cy="2308324"/>
          </a:xfrm>
          <a:prstGeom prst="rect">
            <a:avLst/>
          </a:prstGeom>
        </p:spPr>
        <p:txBody>
          <a:bodyPr wrap="square">
            <a:spAutoFit/>
          </a:bodyPr>
          <a:lstStyle/>
          <a:p>
            <a:pPr lvl="0" algn="ctr"/>
            <a:r>
              <a:rPr lang="ar-EG" sz="3600" b="1" dirty="0" smtClean="0">
                <a:solidFill>
                  <a:prstClr val="black"/>
                </a:solidFill>
                <a:effectLst>
                  <a:outerShdw blurRad="38100" dist="38100" dir="2700000" algn="tl">
                    <a:srgbClr val="000000">
                      <a:alpha val="43137"/>
                    </a:srgbClr>
                  </a:outerShdw>
                </a:effectLst>
                <a:latin typeface="Simplified Arabic" pitchFamily="18" charset="-78"/>
                <a:cs typeface="Simplified Arabic" pitchFamily="18" charset="-78"/>
              </a:rPr>
              <a:t>تكملة امثله طريقه السمبلكس</a:t>
            </a:r>
            <a:endParaRPr lang="ar-EG" sz="3600" b="1" dirty="0">
              <a:solidFill>
                <a:prstClr val="black"/>
              </a:solidFill>
              <a:effectLst>
                <a:outerShdw blurRad="38100" dist="38100" dir="2700000" algn="tl">
                  <a:srgbClr val="000000">
                    <a:alpha val="43137"/>
                  </a:srgbClr>
                </a:outerShdw>
              </a:effectLst>
              <a:latin typeface="Simplified Arabic" pitchFamily="18" charset="-78"/>
              <a:cs typeface="Simplified Arabic" pitchFamily="18" charset="-78"/>
            </a:endParaRPr>
          </a:p>
          <a:p>
            <a:pPr lvl="0" algn="ctr"/>
            <a:endParaRPr lang="ar-EG" sz="3600" b="1" dirty="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endParaRPr>
          </a:p>
          <a:p>
            <a:pPr lvl="0" algn="ctr"/>
            <a:r>
              <a:rPr lang="ar-EG" sz="3600" b="1" dirty="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rPr>
              <a:t>لطلبة كلية التربية الاساسيه / قسم الرياضيات/ المرحلة الرابعه</a:t>
            </a:r>
            <a:endParaRPr lang="en-US" dirty="0">
              <a:solidFill>
                <a:prstClr val="black"/>
              </a:solidFill>
            </a:endParaRPr>
          </a:p>
        </p:txBody>
      </p:sp>
      <p:sp>
        <p:nvSpPr>
          <p:cNvPr id="5" name="Rectangle 4"/>
          <p:cNvSpPr/>
          <p:nvPr/>
        </p:nvSpPr>
        <p:spPr>
          <a:xfrm>
            <a:off x="2483768" y="3645024"/>
            <a:ext cx="4572000" cy="2226250"/>
          </a:xfrm>
          <a:prstGeom prst="rect">
            <a:avLst/>
          </a:prstGeom>
        </p:spPr>
        <p:txBody>
          <a:bodyPr>
            <a:spAutoFit/>
          </a:bodyPr>
          <a:lstStyle/>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اعداد</a:t>
            </a:r>
          </a:p>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المدرس المساعد</a:t>
            </a:r>
          </a:p>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فاتن عبد الرحمن حميد</a:t>
            </a:r>
            <a:endParaRPr lang="en-US" dirty="0"/>
          </a:p>
        </p:txBody>
      </p:sp>
    </p:spTree>
    <p:extLst>
      <p:ext uri="{BB962C8B-B14F-4D97-AF65-F5344CB8AC3E}">
        <p14:creationId xmlns:p14="http://schemas.microsoft.com/office/powerpoint/2010/main" val="2862148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51</a:t>
            </a:fld>
            <a:endParaRPr lang="en-US"/>
          </a:p>
        </p:txBody>
      </p:sp>
      <p:sp>
        <p:nvSpPr>
          <p:cNvPr id="3" name="Rectangle 2"/>
          <p:cNvSpPr/>
          <p:nvPr/>
        </p:nvSpPr>
        <p:spPr>
          <a:xfrm>
            <a:off x="2411760" y="476672"/>
            <a:ext cx="4572000" cy="984885"/>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JO" altLang="en-US" sz="4000" b="0" i="0" u="none" strike="noStrike" kern="0" cap="none" spc="0" normalizeH="0" baseline="0" noProof="0" dirty="0" smtClean="0">
                <a:ln>
                  <a:noFill/>
                </a:ln>
                <a:solidFill>
                  <a:srgbClr val="000000"/>
                </a:solidFill>
                <a:effectLst/>
                <a:uLnTx/>
                <a:uFillTx/>
                <a:latin typeface="Arial"/>
                <a:ea typeface="+mj-ea"/>
                <a:cs typeface="Arial"/>
              </a:rPr>
              <a:t>اعداد جدول الحل الثاني</a:t>
            </a:r>
            <a:br>
              <a:rPr kumimoji="0" lang="ar-JO" altLang="en-US" sz="4000" b="0" i="0" u="none" strike="noStrike" kern="0" cap="none" spc="0" normalizeH="0" baseline="0" noProof="0" dirty="0" smtClean="0">
                <a:ln>
                  <a:noFill/>
                </a:ln>
                <a:solidFill>
                  <a:srgbClr val="000000"/>
                </a:solidFill>
                <a:effectLst/>
                <a:uLnTx/>
                <a:uFillTx/>
                <a:latin typeface="Arial"/>
                <a:ea typeface="+mj-ea"/>
                <a:cs typeface="Arial"/>
              </a:rPr>
            </a:br>
            <a:endParaRPr kumimoji="0" lang="en-US" sz="1800" b="0" i="0" u="none" strike="noStrike" kern="0" cap="none" spc="0" normalizeH="0" baseline="0" noProof="0" dirty="0" smtClean="0">
              <a:ln>
                <a:noFill/>
              </a:ln>
              <a:solidFill>
                <a:sysClr val="windowText" lastClr="000000"/>
              </a:solidFill>
              <a:effectLst/>
              <a:uLnTx/>
              <a:uFillTx/>
            </a:endParaRPr>
          </a:p>
        </p:txBody>
      </p:sp>
      <p:graphicFrame>
        <p:nvGraphicFramePr>
          <p:cNvPr id="4" name="Table 3"/>
          <p:cNvGraphicFramePr>
            <a:graphicFrameLocks noGrp="1"/>
          </p:cNvGraphicFramePr>
          <p:nvPr/>
        </p:nvGraphicFramePr>
        <p:xfrm>
          <a:off x="457200" y="1481138"/>
          <a:ext cx="8229600" cy="4497388"/>
        </p:xfrm>
        <a:graphic>
          <a:graphicData uri="http://schemas.openxmlformats.org/drawingml/2006/table">
            <a:tbl>
              <a:tblPr rtl="1"/>
              <a:tblGrid>
                <a:gridCol w="1176337"/>
                <a:gridCol w="1174750"/>
                <a:gridCol w="1176338"/>
                <a:gridCol w="1174750"/>
                <a:gridCol w="1176337"/>
                <a:gridCol w="1174750"/>
                <a:gridCol w="1176338"/>
              </a:tblGrid>
              <a:tr h="1123950">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Arial" pitchFamily="34" charset="0"/>
                          <a:cs typeface="Arial" pitchFamily="34" charset="0"/>
                        </a:rPr>
                        <a:t>R.H.S.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S2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S1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X2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X1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Z</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B.V</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5538">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16</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Z</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3950">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2</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X1</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3950">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2</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S2</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5339837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52</a:t>
            </a:fld>
            <a:endParaRPr lang="en-US"/>
          </a:p>
        </p:txBody>
      </p:sp>
      <p:sp>
        <p:nvSpPr>
          <p:cNvPr id="3" name="Rectangle 2"/>
          <p:cNvSpPr/>
          <p:nvPr/>
        </p:nvSpPr>
        <p:spPr>
          <a:xfrm>
            <a:off x="3635896" y="188640"/>
            <a:ext cx="2228495" cy="76944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EG" altLang="en-US" sz="4400" b="0" i="0" u="none" strike="noStrike" kern="0" cap="none" spc="0" normalizeH="0" baseline="0" noProof="0" dirty="0" smtClean="0">
                <a:ln>
                  <a:noFill/>
                </a:ln>
                <a:solidFill>
                  <a:srgbClr val="000000"/>
                </a:solidFill>
                <a:effectLst/>
                <a:uLnTx/>
                <a:uFillTx/>
                <a:latin typeface="Arial"/>
                <a:ea typeface="+mj-ea"/>
                <a:cs typeface="Arial"/>
              </a:rPr>
              <a:t>ا</a:t>
            </a:r>
            <a:r>
              <a:rPr kumimoji="0" lang="ar-JO" altLang="en-US" sz="4400" b="0" i="0" u="none" strike="noStrike" kern="0" cap="none" spc="0" normalizeH="0" baseline="0" noProof="0" dirty="0" smtClean="0">
                <a:ln>
                  <a:noFill/>
                </a:ln>
                <a:solidFill>
                  <a:srgbClr val="000000"/>
                </a:solidFill>
                <a:effectLst/>
                <a:uLnTx/>
                <a:uFillTx/>
                <a:latin typeface="Arial"/>
                <a:ea typeface="+mj-ea"/>
                <a:cs typeface="Arial"/>
              </a:rPr>
              <a:t>لحل الامثل</a:t>
            </a: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4" name="Rectangle 3"/>
          <p:cNvSpPr/>
          <p:nvPr/>
        </p:nvSpPr>
        <p:spPr>
          <a:xfrm>
            <a:off x="683568" y="1124744"/>
            <a:ext cx="7711152" cy="4315027"/>
          </a:xfrm>
          <a:prstGeom prst="rect">
            <a:avLst/>
          </a:prstGeom>
        </p:spPr>
        <p:txBody>
          <a:bodyPr wrap="square">
            <a:spAutoFit/>
          </a:bodyPr>
          <a:lstStyle/>
          <a:p>
            <a:pPr marL="342900" lvl="0" indent="-342900" algn="r" rtl="1">
              <a:lnSpc>
                <a:spcPct val="90000"/>
              </a:lnSpc>
              <a:spcBef>
                <a:spcPct val="20000"/>
              </a:spcBef>
              <a:buFontTx/>
              <a:buChar char="•"/>
            </a:pPr>
            <a:r>
              <a:rPr lang="ar-JO" altLang="en-US" sz="2800" kern="0" dirty="0">
                <a:solidFill>
                  <a:srgbClr val="000000"/>
                </a:solidFill>
                <a:latin typeface="Arial"/>
                <a:cs typeface="Arial"/>
              </a:rPr>
              <a:t>الجدول السابق يمثل جدول الحل الامثل ، لان جميع القيم في صف </a:t>
            </a:r>
            <a:r>
              <a:rPr lang="en-US" altLang="en-US" sz="2800" kern="0" dirty="0">
                <a:solidFill>
                  <a:srgbClr val="000000"/>
                </a:solidFill>
                <a:latin typeface="Arial"/>
                <a:cs typeface="Arial"/>
              </a:rPr>
              <a:t>Z </a:t>
            </a:r>
            <a:r>
              <a:rPr lang="ar-JO" altLang="en-US" sz="2800" kern="0" dirty="0">
                <a:solidFill>
                  <a:srgbClr val="000000"/>
                </a:solidFill>
                <a:latin typeface="Arial"/>
                <a:cs typeface="Arial"/>
              </a:rPr>
              <a:t> موجبة او صفرية.</a:t>
            </a:r>
          </a:p>
          <a:p>
            <a:pPr marL="342900" lvl="0" indent="-342900" algn="r" rtl="1">
              <a:lnSpc>
                <a:spcPct val="90000"/>
              </a:lnSpc>
              <a:spcBef>
                <a:spcPct val="20000"/>
              </a:spcBef>
              <a:buFontTx/>
              <a:buChar char="•"/>
            </a:pPr>
            <a:r>
              <a:rPr lang="ar-JO" altLang="en-US" sz="2800" kern="0" dirty="0">
                <a:solidFill>
                  <a:srgbClr val="000000"/>
                </a:solidFill>
                <a:latin typeface="Arial"/>
                <a:cs typeface="Arial"/>
              </a:rPr>
              <a:t>الحل الامثل </a:t>
            </a:r>
            <a:r>
              <a:rPr lang="en-US" altLang="en-US" sz="2800" kern="0" dirty="0">
                <a:solidFill>
                  <a:srgbClr val="000000"/>
                </a:solidFill>
                <a:latin typeface="Arial"/>
                <a:cs typeface="Arial"/>
              </a:rPr>
              <a:t>X1=2  ,   X2=0  ,    Z=16     </a:t>
            </a:r>
            <a:endParaRPr lang="ar-JO" altLang="en-US" sz="2800" kern="0" dirty="0">
              <a:solidFill>
                <a:srgbClr val="000000"/>
              </a:solidFill>
              <a:latin typeface="Arial"/>
              <a:cs typeface="Arial"/>
            </a:endParaRPr>
          </a:p>
          <a:p>
            <a:pPr marL="342900" lvl="0" indent="-342900" algn="r" rtl="1">
              <a:lnSpc>
                <a:spcPct val="90000"/>
              </a:lnSpc>
              <a:spcBef>
                <a:spcPct val="20000"/>
              </a:spcBef>
            </a:pPr>
            <a:endParaRPr lang="ar-JO" altLang="en-US" sz="2800" kern="0" dirty="0">
              <a:solidFill>
                <a:srgbClr val="000000"/>
              </a:solidFill>
              <a:latin typeface="Arial"/>
              <a:cs typeface="Arial"/>
            </a:endParaRPr>
          </a:p>
          <a:p>
            <a:pPr marL="342900" lvl="0" indent="-342900" algn="r" rtl="1">
              <a:lnSpc>
                <a:spcPct val="90000"/>
              </a:lnSpc>
              <a:spcBef>
                <a:spcPct val="20000"/>
              </a:spcBef>
              <a:buFontTx/>
              <a:buChar char="•"/>
            </a:pPr>
            <a:r>
              <a:rPr lang="ar-JO" altLang="en-US" sz="2800" kern="0" dirty="0">
                <a:solidFill>
                  <a:srgbClr val="000000"/>
                </a:solidFill>
                <a:latin typeface="Arial"/>
                <a:cs typeface="Arial"/>
              </a:rPr>
              <a:t>لكن هذا الجدول يشير الى حالة خاصة من حالات السمبلكس وهي تعددية الحلول المثلى . حيث يمكن تكوين حل امثل اخر عن طريق ادخال </a:t>
            </a:r>
            <a:r>
              <a:rPr lang="en-US" altLang="en-US" sz="2800" kern="0" dirty="0">
                <a:solidFill>
                  <a:srgbClr val="000000"/>
                </a:solidFill>
                <a:latin typeface="Arial"/>
                <a:cs typeface="Arial"/>
              </a:rPr>
              <a:t>X2</a:t>
            </a:r>
            <a:r>
              <a:rPr lang="ar-JO" altLang="en-US" sz="2800" kern="0" dirty="0">
                <a:solidFill>
                  <a:srgbClr val="000000"/>
                </a:solidFill>
                <a:latin typeface="Arial"/>
                <a:cs typeface="Arial"/>
              </a:rPr>
              <a:t> كمتغير اساس (داخل ) من جدول الحل الاساسي لان معامله صفر في صف </a:t>
            </a:r>
            <a:r>
              <a:rPr lang="en-US" altLang="en-US" sz="2800" kern="0" dirty="0">
                <a:solidFill>
                  <a:srgbClr val="000000"/>
                </a:solidFill>
                <a:latin typeface="Arial"/>
                <a:cs typeface="Arial"/>
              </a:rPr>
              <a:t>Z</a:t>
            </a:r>
            <a:r>
              <a:rPr lang="ar-JO" altLang="en-US" sz="2800" kern="0" dirty="0">
                <a:solidFill>
                  <a:srgbClr val="000000"/>
                </a:solidFill>
                <a:latin typeface="Arial"/>
                <a:cs typeface="Arial"/>
              </a:rPr>
              <a:t> في جدول الحل النهائي ونحصل على حل اخر هو : </a:t>
            </a:r>
            <a:endParaRPr lang="en-US" altLang="en-US" sz="2800" kern="0" dirty="0">
              <a:solidFill>
                <a:srgbClr val="000000"/>
              </a:solidFill>
              <a:latin typeface="Arial"/>
              <a:cs typeface="Arial"/>
            </a:endParaRPr>
          </a:p>
          <a:p>
            <a:pPr marL="342900" lvl="0" indent="-342900" algn="r" rtl="1">
              <a:lnSpc>
                <a:spcPct val="90000"/>
              </a:lnSpc>
              <a:spcBef>
                <a:spcPct val="20000"/>
              </a:spcBef>
            </a:pPr>
            <a:r>
              <a:rPr lang="en-US" altLang="en-US" sz="2800" kern="0" dirty="0">
                <a:solidFill>
                  <a:srgbClr val="000000"/>
                </a:solidFill>
                <a:latin typeface="Arial"/>
                <a:cs typeface="Arial"/>
              </a:rPr>
              <a:t>X1=1   ,  X2=2     ,   Z=16</a:t>
            </a:r>
            <a:endParaRPr lang="ar-JO" altLang="en-US" sz="2800" kern="0" dirty="0">
              <a:solidFill>
                <a:srgbClr val="000000"/>
              </a:solidFill>
              <a:latin typeface="Arial"/>
              <a:cs typeface="Arial"/>
            </a:endParaRPr>
          </a:p>
        </p:txBody>
      </p:sp>
    </p:spTree>
    <p:extLst>
      <p:ext uri="{BB962C8B-B14F-4D97-AF65-F5344CB8AC3E}">
        <p14:creationId xmlns:p14="http://schemas.microsoft.com/office/powerpoint/2010/main" val="30227162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53</a:t>
            </a:fld>
            <a:endParaRPr lang="en-US"/>
          </a:p>
        </p:txBody>
      </p:sp>
      <p:sp>
        <p:nvSpPr>
          <p:cNvPr id="3" name="Rectangle 2"/>
          <p:cNvSpPr/>
          <p:nvPr/>
        </p:nvSpPr>
        <p:spPr>
          <a:xfrm>
            <a:off x="2317348" y="404664"/>
            <a:ext cx="4572000" cy="954107"/>
          </a:xfrm>
          <a:prstGeom prst="rect">
            <a:avLst/>
          </a:prstGeom>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EG" altLang="en-US" sz="2800" b="0" i="0" u="none" strike="noStrike" kern="0" cap="none" spc="0" normalizeH="0" baseline="0" noProof="0" dirty="0" smtClean="0">
                <a:ln>
                  <a:noFill/>
                </a:ln>
                <a:solidFill>
                  <a:srgbClr val="000000"/>
                </a:solidFill>
                <a:effectLst/>
                <a:uLnTx/>
                <a:uFillTx/>
                <a:latin typeface="Arial"/>
                <a:ea typeface="+mj-ea"/>
                <a:cs typeface="Arial"/>
              </a:rPr>
              <a:t>2</a:t>
            </a:r>
            <a:r>
              <a:rPr kumimoji="0" lang="ar-JO" altLang="en-US" sz="2800" b="0" i="0" u="none" strike="noStrike" kern="0" cap="none" spc="0" normalizeH="0" baseline="0" noProof="0" dirty="0" smtClean="0">
                <a:ln>
                  <a:noFill/>
                </a:ln>
                <a:solidFill>
                  <a:srgbClr val="000000"/>
                </a:solidFill>
                <a:effectLst/>
                <a:uLnTx/>
                <a:uFillTx/>
                <a:latin typeface="Arial"/>
                <a:ea typeface="+mj-ea"/>
                <a:cs typeface="Arial"/>
              </a:rPr>
              <a:t>حالة الانحلال (دوران الحل) </a:t>
            </a:r>
            <a:br>
              <a:rPr kumimoji="0" lang="ar-JO" altLang="en-US" sz="2800" b="0" i="0" u="none" strike="noStrike" kern="0" cap="none" spc="0" normalizeH="0" baseline="0" noProof="0" dirty="0" smtClean="0">
                <a:ln>
                  <a:noFill/>
                </a:ln>
                <a:solidFill>
                  <a:srgbClr val="000000"/>
                </a:solidFill>
                <a:effectLst/>
                <a:uLnTx/>
                <a:uFillTx/>
                <a:latin typeface="Arial"/>
                <a:ea typeface="+mj-ea"/>
                <a:cs typeface="Arial"/>
              </a:rPr>
            </a:br>
            <a:endParaRPr kumimoji="0" lang="en-US" sz="2800" b="0" i="0" u="none" strike="noStrike" kern="0" cap="none" spc="0" normalizeH="0" baseline="0" noProof="0" dirty="0" smtClean="0">
              <a:ln>
                <a:noFill/>
              </a:ln>
              <a:solidFill>
                <a:sysClr val="windowText" lastClr="000000"/>
              </a:solidFill>
              <a:effectLst/>
              <a:uLnTx/>
              <a:uFillTx/>
            </a:endParaRPr>
          </a:p>
        </p:txBody>
      </p:sp>
      <p:sp>
        <p:nvSpPr>
          <p:cNvPr id="4" name="Rectangle 3"/>
          <p:cNvSpPr/>
          <p:nvPr/>
        </p:nvSpPr>
        <p:spPr>
          <a:xfrm>
            <a:off x="1259632" y="1659285"/>
            <a:ext cx="7200800" cy="2062103"/>
          </a:xfrm>
          <a:prstGeom prst="rect">
            <a:avLst/>
          </a:prstGeom>
        </p:spPr>
        <p:txBody>
          <a:bodyPr wrap="square">
            <a:spAutoFit/>
          </a:bodyPr>
          <a:lstStyle/>
          <a:p>
            <a:pPr marL="342900" lvl="0" indent="-342900" algn="r" rtl="1">
              <a:spcBef>
                <a:spcPct val="20000"/>
              </a:spcBef>
              <a:buFontTx/>
              <a:buChar char="•"/>
            </a:pPr>
            <a:r>
              <a:rPr lang="ar-JO" altLang="en-US" sz="3200" kern="0" dirty="0">
                <a:solidFill>
                  <a:srgbClr val="000000"/>
                </a:solidFill>
                <a:latin typeface="Arial"/>
                <a:cs typeface="Arial"/>
              </a:rPr>
              <a:t>تحدث عندما تكون قيمة واحد او اكثر من متغيرات الحل الاساسي =صفر ويستدل عليها بطريقة السمبلكس  عندما يتساوى ناتج قسمة (</a:t>
            </a:r>
            <a:r>
              <a:rPr lang="en-US" altLang="en-US" sz="3200" kern="0" dirty="0">
                <a:solidFill>
                  <a:srgbClr val="000000"/>
                </a:solidFill>
                <a:latin typeface="Arial"/>
                <a:cs typeface="Arial"/>
              </a:rPr>
              <a:t>R.H.S.</a:t>
            </a:r>
            <a:r>
              <a:rPr lang="ar-JO" altLang="en-US" sz="3200" kern="0" dirty="0">
                <a:solidFill>
                  <a:srgbClr val="000000"/>
                </a:solidFill>
                <a:latin typeface="Arial"/>
                <a:cs typeface="Arial"/>
              </a:rPr>
              <a:t>) على قيم عمود المحور لأكثر من متغير .</a:t>
            </a:r>
          </a:p>
        </p:txBody>
      </p:sp>
    </p:spTree>
    <p:extLst>
      <p:ext uri="{BB962C8B-B14F-4D97-AF65-F5344CB8AC3E}">
        <p14:creationId xmlns:p14="http://schemas.microsoft.com/office/powerpoint/2010/main" val="2835098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54</a:t>
            </a:fld>
            <a:endParaRPr lang="en-US"/>
          </a:p>
        </p:txBody>
      </p:sp>
      <p:sp>
        <p:nvSpPr>
          <p:cNvPr id="3" name="Rectangle 2"/>
          <p:cNvSpPr/>
          <p:nvPr/>
        </p:nvSpPr>
        <p:spPr>
          <a:xfrm>
            <a:off x="1403648" y="332656"/>
            <a:ext cx="6552728" cy="2554545"/>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lang="ar-EG" altLang="en-US" sz="2800" b="1" kern="0" dirty="0" smtClean="0">
                <a:solidFill>
                  <a:srgbClr val="000000"/>
                </a:solidFill>
              </a:rPr>
              <a:t>مثال</a:t>
            </a:r>
            <a:endParaRPr kumimoji="0" lang="ar-JO" altLang="en-US" sz="2800" b="1" i="0" u="none" strike="noStrike" kern="0" cap="none" spc="0" normalizeH="0" baseline="0" noProof="0" dirty="0" smtClean="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800" b="0" i="0" u="none" strike="noStrike" kern="0" cap="none" spc="0" normalizeH="0" baseline="0" noProof="0" dirty="0" smtClean="0">
                <a:ln>
                  <a:noFill/>
                </a:ln>
                <a:solidFill>
                  <a:srgbClr val="000000"/>
                </a:solidFill>
                <a:effectLst/>
                <a:uLnTx/>
                <a:uFillTx/>
              </a:rPr>
              <a:t>Max. Z= 5X1+9X2</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800" b="0" i="0" u="none" strike="noStrike" kern="0" cap="none" spc="0" normalizeH="0" baseline="0" noProof="0" dirty="0" smtClean="0">
                <a:ln>
                  <a:noFill/>
                </a:ln>
                <a:solidFill>
                  <a:srgbClr val="000000"/>
                </a:solidFill>
                <a:effectLst/>
                <a:uLnTx/>
                <a:uFillTx/>
              </a:rPr>
              <a:t>S.T: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800" b="0" i="0" u="none" strike="noStrike" kern="0" cap="none" spc="0" normalizeH="0" baseline="0" noProof="0" dirty="0" smtClean="0">
                <a:ln>
                  <a:noFill/>
                </a:ln>
                <a:solidFill>
                  <a:srgbClr val="000000"/>
                </a:solidFill>
                <a:effectLst/>
                <a:uLnTx/>
                <a:uFillTx/>
              </a:rPr>
              <a:t>X1+2X2≤4</a:t>
            </a:r>
            <a:endParaRPr kumimoji="0" lang="ar-JO" altLang="en-US" sz="2800" b="0" i="0" u="none" strike="noStrike" kern="0" cap="none" spc="0" normalizeH="0" baseline="0" noProof="0" dirty="0" smtClean="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400" b="0" i="0" u="none" strike="noStrike" kern="0" cap="none" spc="0" normalizeH="0" baseline="0" noProof="0" dirty="0" smtClean="0">
                <a:ln>
                  <a:noFill/>
                </a:ln>
                <a:solidFill>
                  <a:srgbClr val="000000"/>
                </a:solidFill>
                <a:effectLst/>
                <a:uLnTx/>
                <a:uFillTx/>
              </a:rPr>
              <a:t>X1+X2≤2</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400" b="0" i="0" u="none" strike="noStrike" kern="0" cap="none" spc="0" normalizeH="0" baseline="0" noProof="0" dirty="0" smtClean="0">
                <a:ln>
                  <a:noFill/>
                </a:ln>
                <a:solidFill>
                  <a:srgbClr val="000000"/>
                </a:solidFill>
                <a:effectLst/>
                <a:uLnTx/>
                <a:uFillTx/>
              </a:rPr>
              <a:t>X1 , X2 ≥ 0</a:t>
            </a:r>
            <a:endParaRPr kumimoji="0" lang="en-US" altLang="en-US" sz="2400" b="0" i="0" u="none" strike="noStrike" kern="0" cap="none" spc="0" normalizeH="0" baseline="0" noProof="0" dirty="0">
              <a:ln>
                <a:noFill/>
              </a:ln>
              <a:solidFill>
                <a:srgbClr val="000000"/>
              </a:solidFill>
              <a:effectLst/>
              <a:uLnTx/>
              <a:uFillTx/>
            </a:endParaRPr>
          </a:p>
        </p:txBody>
      </p:sp>
      <p:sp>
        <p:nvSpPr>
          <p:cNvPr id="4" name="Rectangle 3"/>
          <p:cNvSpPr/>
          <p:nvPr/>
        </p:nvSpPr>
        <p:spPr>
          <a:xfrm>
            <a:off x="1403648" y="2780928"/>
            <a:ext cx="6559123" cy="3440942"/>
          </a:xfrm>
          <a:prstGeom prst="rect">
            <a:avLst/>
          </a:prstGeom>
        </p:spPr>
        <p:txBody>
          <a:bodyPr wrap="square">
            <a:spAutoFit/>
          </a:bodyPr>
          <a:lstStyle/>
          <a:p>
            <a:pPr marL="342900" lvl="0" indent="-342900" algn="r">
              <a:spcBef>
                <a:spcPct val="20000"/>
              </a:spcBef>
            </a:pPr>
            <a:r>
              <a:rPr lang="ar-JO" altLang="en-US" sz="3200" kern="0" dirty="0">
                <a:solidFill>
                  <a:srgbClr val="000000"/>
                </a:solidFill>
                <a:latin typeface="Arial"/>
                <a:cs typeface="Arial"/>
              </a:rPr>
              <a:t>تحويل القيود من الصيغة العامة الى الصيغة القياسية</a:t>
            </a:r>
          </a:p>
          <a:p>
            <a:pPr marL="342900" lvl="0" indent="-342900">
              <a:spcBef>
                <a:spcPct val="20000"/>
              </a:spcBef>
            </a:pPr>
            <a:r>
              <a:rPr lang="en-US" altLang="en-US" sz="3200" kern="0" dirty="0">
                <a:solidFill>
                  <a:srgbClr val="000000"/>
                </a:solidFill>
                <a:latin typeface="Arial"/>
                <a:cs typeface="Arial"/>
              </a:rPr>
              <a:t>X1+2X2+S1=4</a:t>
            </a:r>
          </a:p>
          <a:p>
            <a:pPr marL="342900" lvl="0" indent="-342900">
              <a:spcBef>
                <a:spcPct val="20000"/>
              </a:spcBef>
            </a:pPr>
            <a:r>
              <a:rPr lang="en-US" altLang="en-US" sz="3200" kern="0" dirty="0">
                <a:solidFill>
                  <a:srgbClr val="000000"/>
                </a:solidFill>
                <a:latin typeface="Arial"/>
                <a:cs typeface="Arial"/>
              </a:rPr>
              <a:t>X1+X2+S2=2</a:t>
            </a:r>
          </a:p>
          <a:p>
            <a:pPr marL="342900" lvl="0" indent="-342900">
              <a:spcBef>
                <a:spcPct val="20000"/>
              </a:spcBef>
            </a:pPr>
            <a:r>
              <a:rPr lang="en-US" altLang="en-US" sz="3200" kern="0" dirty="0">
                <a:solidFill>
                  <a:srgbClr val="000000"/>
                </a:solidFill>
                <a:latin typeface="Arial"/>
                <a:cs typeface="Arial"/>
              </a:rPr>
              <a:t>X1,X2,S1,S2≥0</a:t>
            </a:r>
          </a:p>
          <a:p>
            <a:pPr marL="342900" lvl="0" indent="-342900">
              <a:spcBef>
                <a:spcPct val="20000"/>
              </a:spcBef>
            </a:pPr>
            <a:endParaRPr lang="en-US" altLang="en-US" sz="3200" kern="0" dirty="0">
              <a:solidFill>
                <a:srgbClr val="000000"/>
              </a:solidFill>
              <a:latin typeface="Arial"/>
              <a:cs typeface="Arial"/>
            </a:endParaRPr>
          </a:p>
        </p:txBody>
      </p:sp>
    </p:spTree>
    <p:extLst>
      <p:ext uri="{BB962C8B-B14F-4D97-AF65-F5344CB8AC3E}">
        <p14:creationId xmlns:p14="http://schemas.microsoft.com/office/powerpoint/2010/main" val="7205679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55</a:t>
            </a:fld>
            <a:endParaRPr lang="en-US"/>
          </a:p>
        </p:txBody>
      </p:sp>
      <p:sp>
        <p:nvSpPr>
          <p:cNvPr id="3" name="Rectangle 2"/>
          <p:cNvSpPr/>
          <p:nvPr/>
        </p:nvSpPr>
        <p:spPr>
          <a:xfrm>
            <a:off x="1187624" y="332656"/>
            <a:ext cx="7056784" cy="2948499"/>
          </a:xfrm>
          <a:prstGeom prst="rect">
            <a:avLst/>
          </a:prstGeom>
        </p:spPr>
        <p:txBody>
          <a:bodyPr wrap="square">
            <a:spAutoFit/>
          </a:bodyPr>
          <a:lstStyle/>
          <a:p>
            <a:pPr marL="342900" lvl="0" indent="-342900" algn="r" rtl="1">
              <a:spcBef>
                <a:spcPct val="20000"/>
              </a:spcBef>
              <a:buFontTx/>
              <a:buChar char="•"/>
            </a:pPr>
            <a:r>
              <a:rPr lang="ar-JO" altLang="en-US" sz="3200" b="1" kern="0" dirty="0">
                <a:solidFill>
                  <a:srgbClr val="000000"/>
                </a:solidFill>
                <a:latin typeface="Arial"/>
                <a:cs typeface="Arial"/>
              </a:rPr>
              <a:t>اضافة المتغيرات الى معادلة دالة الهدف:</a:t>
            </a:r>
          </a:p>
          <a:p>
            <a:pPr marL="342900" lvl="0" indent="-342900">
              <a:spcBef>
                <a:spcPct val="20000"/>
              </a:spcBef>
            </a:pPr>
            <a:r>
              <a:rPr lang="en-US" altLang="en-US" sz="3200" b="1" kern="0" dirty="0">
                <a:solidFill>
                  <a:srgbClr val="000000"/>
                </a:solidFill>
                <a:latin typeface="Arial"/>
                <a:cs typeface="Arial"/>
              </a:rPr>
              <a:t>Max. Z =5X1+9X2+0S1+0S2</a:t>
            </a:r>
            <a:endParaRPr lang="ar-JO" altLang="en-US" sz="3200" b="1" kern="0" dirty="0">
              <a:solidFill>
                <a:srgbClr val="000000"/>
              </a:solidFill>
              <a:latin typeface="Arial"/>
              <a:cs typeface="Arial"/>
            </a:endParaRPr>
          </a:p>
          <a:p>
            <a:pPr marL="342900" lvl="0" indent="-342900" algn="r" rtl="1">
              <a:spcBef>
                <a:spcPct val="20000"/>
              </a:spcBef>
              <a:buFontTx/>
              <a:buChar char="•"/>
            </a:pPr>
            <a:r>
              <a:rPr lang="ar-JO" altLang="en-US" sz="3200" b="1" kern="0" dirty="0">
                <a:solidFill>
                  <a:srgbClr val="000000"/>
                </a:solidFill>
                <a:latin typeface="Arial"/>
                <a:cs typeface="Arial"/>
              </a:rPr>
              <a:t>تحويل دالة الهدف الى دالة صفرية:</a:t>
            </a:r>
          </a:p>
          <a:p>
            <a:pPr marL="342900" lvl="0" indent="-342900">
              <a:spcBef>
                <a:spcPct val="20000"/>
              </a:spcBef>
            </a:pPr>
            <a:r>
              <a:rPr lang="en-US" altLang="en-US" sz="3200" b="1" kern="0" dirty="0">
                <a:solidFill>
                  <a:srgbClr val="000000"/>
                </a:solidFill>
                <a:latin typeface="Arial"/>
                <a:cs typeface="Arial"/>
              </a:rPr>
              <a:t>Z-5X1-9X2-0S1-0S2=0</a:t>
            </a:r>
            <a:endParaRPr lang="ar-JO" altLang="en-US" sz="3200" b="1" kern="0" dirty="0">
              <a:solidFill>
                <a:srgbClr val="000000"/>
              </a:solidFill>
              <a:latin typeface="Arial"/>
              <a:cs typeface="Arial"/>
            </a:endParaRPr>
          </a:p>
          <a:p>
            <a:pPr marL="342900" lvl="0" indent="-342900" algn="r" rtl="1">
              <a:spcBef>
                <a:spcPct val="20000"/>
              </a:spcBef>
              <a:buFontTx/>
              <a:buChar char="•"/>
            </a:pPr>
            <a:r>
              <a:rPr lang="ar-JO" altLang="en-US" sz="3200" b="1" kern="0" dirty="0">
                <a:solidFill>
                  <a:srgbClr val="000000"/>
                </a:solidFill>
                <a:latin typeface="Arial"/>
                <a:cs typeface="Arial"/>
              </a:rPr>
              <a:t>اعداد جدول الحل الابتدائي :</a:t>
            </a:r>
          </a:p>
        </p:txBody>
      </p:sp>
      <p:graphicFrame>
        <p:nvGraphicFramePr>
          <p:cNvPr id="4" name="Table 3"/>
          <p:cNvGraphicFramePr>
            <a:graphicFrameLocks noGrp="1"/>
          </p:cNvGraphicFramePr>
          <p:nvPr>
            <p:extLst>
              <p:ext uri="{D42A27DB-BD31-4B8C-83A1-F6EECF244321}">
                <p14:modId xmlns:p14="http://schemas.microsoft.com/office/powerpoint/2010/main" val="1502425365"/>
              </p:ext>
            </p:extLst>
          </p:nvPr>
        </p:nvGraphicFramePr>
        <p:xfrm>
          <a:off x="601219" y="3281155"/>
          <a:ext cx="8219253" cy="3460214"/>
        </p:xfrm>
        <a:graphic>
          <a:graphicData uri="http://schemas.openxmlformats.org/drawingml/2006/table">
            <a:tbl>
              <a:tblPr rtl="1"/>
              <a:tblGrid>
                <a:gridCol w="1174859"/>
                <a:gridCol w="1173273"/>
                <a:gridCol w="1171687"/>
                <a:gridCol w="1179615"/>
                <a:gridCol w="1171688"/>
                <a:gridCol w="1173273"/>
                <a:gridCol w="1174858"/>
              </a:tblGrid>
              <a:tr h="865357">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R.H.S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X2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X1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B.V.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5357">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4143">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5357">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S2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056191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56</a:t>
            </a:fld>
            <a:endParaRPr lang="en-US"/>
          </a:p>
        </p:txBody>
      </p:sp>
      <p:sp>
        <p:nvSpPr>
          <p:cNvPr id="3" name="Rectangle 2"/>
          <p:cNvSpPr/>
          <p:nvPr/>
        </p:nvSpPr>
        <p:spPr>
          <a:xfrm>
            <a:off x="1259632" y="188640"/>
            <a:ext cx="6264696" cy="70788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JO" altLang="en-US" sz="4000" b="1" i="0" u="none" strike="noStrike" kern="0" cap="none" spc="0" normalizeH="0" baseline="0" noProof="0" dirty="0" smtClean="0">
                <a:ln>
                  <a:noFill/>
                </a:ln>
                <a:solidFill>
                  <a:srgbClr val="000000"/>
                </a:solidFill>
                <a:effectLst/>
                <a:uLnTx/>
                <a:uFillTx/>
                <a:latin typeface="Arial"/>
                <a:ea typeface="+mj-ea"/>
                <a:cs typeface="Arial"/>
              </a:rPr>
              <a:t>يجاد قيمة المتغير الداخل والخارج</a:t>
            </a: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4" name="Rectangle 3"/>
          <p:cNvSpPr/>
          <p:nvPr/>
        </p:nvSpPr>
        <p:spPr>
          <a:xfrm>
            <a:off x="1043608" y="822133"/>
            <a:ext cx="7272808" cy="3736407"/>
          </a:xfrm>
          <a:prstGeom prst="rect">
            <a:avLst/>
          </a:prstGeom>
        </p:spPr>
        <p:txBody>
          <a:bodyPr wrap="square">
            <a:spAutoFit/>
          </a:bodyPr>
          <a:lstStyle/>
          <a:p>
            <a:pPr marL="342900" lvl="0" indent="-342900" algn="r" rtl="1">
              <a:spcBef>
                <a:spcPct val="20000"/>
              </a:spcBef>
              <a:buFontTx/>
              <a:buChar char="•"/>
            </a:pPr>
            <a:r>
              <a:rPr lang="ar-JO" altLang="en-US" sz="3200" b="1" kern="0" dirty="0">
                <a:solidFill>
                  <a:srgbClr val="000000"/>
                </a:solidFill>
                <a:latin typeface="Arial"/>
                <a:cs typeface="Arial"/>
              </a:rPr>
              <a:t>المتغير الداخل هو(</a:t>
            </a:r>
            <a:r>
              <a:rPr lang="en-US" altLang="en-US" sz="3200" b="1" kern="0" dirty="0">
                <a:solidFill>
                  <a:srgbClr val="000000"/>
                </a:solidFill>
                <a:latin typeface="Arial"/>
                <a:cs typeface="Arial"/>
              </a:rPr>
              <a:t>X2</a:t>
            </a:r>
            <a:r>
              <a:rPr lang="ar-JO" altLang="en-US" sz="3200" b="1" kern="0" dirty="0">
                <a:solidFill>
                  <a:srgbClr val="000000"/>
                </a:solidFill>
                <a:latin typeface="Arial"/>
                <a:cs typeface="Arial"/>
              </a:rPr>
              <a:t>) لأنه يمثل اكبر قيمة بإشارة سالبة </a:t>
            </a:r>
          </a:p>
          <a:p>
            <a:pPr marL="342900" lvl="0" indent="-342900" algn="r" rtl="1">
              <a:spcBef>
                <a:spcPct val="20000"/>
              </a:spcBef>
              <a:buFontTx/>
              <a:buChar char="•"/>
            </a:pPr>
            <a:r>
              <a:rPr lang="ar-JO" altLang="en-US" sz="3200" b="1" kern="0" dirty="0">
                <a:solidFill>
                  <a:srgbClr val="000000"/>
                </a:solidFill>
                <a:latin typeface="Arial"/>
                <a:cs typeface="Arial"/>
              </a:rPr>
              <a:t>لاختيار المتغير الخارج نجد بان حاصل قسمة </a:t>
            </a:r>
            <a:r>
              <a:rPr lang="en-US" altLang="en-US" sz="3200" b="1" kern="0" dirty="0">
                <a:solidFill>
                  <a:srgbClr val="000000"/>
                </a:solidFill>
                <a:latin typeface="Arial"/>
                <a:cs typeface="Arial"/>
              </a:rPr>
              <a:t>R.H.S.</a:t>
            </a:r>
            <a:r>
              <a:rPr lang="ar-JO" altLang="en-US" sz="3200" b="1" kern="0" dirty="0">
                <a:solidFill>
                  <a:srgbClr val="000000"/>
                </a:solidFill>
                <a:latin typeface="Arial"/>
                <a:cs typeface="Arial"/>
              </a:rPr>
              <a:t> على قيم عمود المحور متساو لكل من المتغيرين الاساسيين </a:t>
            </a:r>
            <a:r>
              <a:rPr lang="en-US" altLang="en-US" sz="3200" b="1" kern="0" dirty="0">
                <a:solidFill>
                  <a:srgbClr val="000000"/>
                </a:solidFill>
                <a:latin typeface="Arial"/>
                <a:cs typeface="Arial"/>
              </a:rPr>
              <a:t>S1,S2</a:t>
            </a:r>
            <a:r>
              <a:rPr lang="ar-JO" altLang="en-US" sz="3200" b="1" kern="0" dirty="0">
                <a:solidFill>
                  <a:srgbClr val="000000"/>
                </a:solidFill>
                <a:latin typeface="Arial"/>
                <a:cs typeface="Arial"/>
              </a:rPr>
              <a:t>.</a:t>
            </a:r>
          </a:p>
          <a:p>
            <a:pPr marL="342900" lvl="0" indent="-342900" algn="r" rtl="1">
              <a:spcBef>
                <a:spcPct val="20000"/>
              </a:spcBef>
              <a:buFontTx/>
              <a:buChar char="•"/>
            </a:pPr>
            <a:r>
              <a:rPr lang="ar-JO" altLang="en-US" sz="3200" b="1" kern="0" dirty="0">
                <a:solidFill>
                  <a:srgbClr val="000000"/>
                </a:solidFill>
                <a:latin typeface="Arial"/>
                <a:cs typeface="Arial"/>
              </a:rPr>
              <a:t>الحالة اعلاه حالة خاصة من حالات السمبلكس وهي حالة الانحلال.</a:t>
            </a:r>
            <a:endParaRPr lang="en-US" altLang="en-US" sz="3200" b="1" kern="0" dirty="0">
              <a:solidFill>
                <a:srgbClr val="000000"/>
              </a:solidFill>
              <a:latin typeface="Arial"/>
              <a:cs typeface="Arial"/>
            </a:endParaRPr>
          </a:p>
        </p:txBody>
      </p:sp>
    </p:spTree>
    <p:extLst>
      <p:ext uri="{BB962C8B-B14F-4D97-AF65-F5344CB8AC3E}">
        <p14:creationId xmlns:p14="http://schemas.microsoft.com/office/powerpoint/2010/main" val="19921324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57</a:t>
            </a:fld>
            <a:endParaRPr lang="en-US"/>
          </a:p>
        </p:txBody>
      </p:sp>
      <p:sp>
        <p:nvSpPr>
          <p:cNvPr id="3" name="Rectangle 2"/>
          <p:cNvSpPr/>
          <p:nvPr/>
        </p:nvSpPr>
        <p:spPr>
          <a:xfrm>
            <a:off x="2286000" y="332656"/>
            <a:ext cx="4572000" cy="830997"/>
          </a:xfrm>
          <a:prstGeom prst="rect">
            <a:avLst/>
          </a:prstGeom>
        </p:spPr>
        <p:txBody>
          <a:bodyPr>
            <a:spAutoFit/>
          </a:bodyPr>
          <a:lstStyle/>
          <a:p>
            <a:pPr lvl="0" algn="ctr"/>
            <a:r>
              <a:rPr lang="ar-EG" sz="2400" b="1" dirty="0">
                <a:solidFill>
                  <a:srgbClr val="7D3C4A">
                    <a:lumMod val="50000"/>
                  </a:srgbClr>
                </a:solidFill>
                <a:latin typeface="David" pitchFamily="34" charset="-79"/>
              </a:rPr>
              <a:t>مادة البرمجه الخطيه </a:t>
            </a:r>
            <a:br>
              <a:rPr lang="ar-EG" sz="2400" b="1" dirty="0">
                <a:solidFill>
                  <a:srgbClr val="7D3C4A">
                    <a:lumMod val="50000"/>
                  </a:srgbClr>
                </a:solidFill>
                <a:latin typeface="David" pitchFamily="34" charset="-79"/>
              </a:rPr>
            </a:br>
            <a:r>
              <a:rPr lang="ar-EG" sz="2400" b="1" dirty="0">
                <a:solidFill>
                  <a:srgbClr val="7D3C4A">
                    <a:lumMod val="50000"/>
                  </a:srgbClr>
                </a:solidFill>
                <a:latin typeface="David" pitchFamily="34" charset="-79"/>
              </a:rPr>
              <a:t>المحاضرة </a:t>
            </a:r>
            <a:r>
              <a:rPr lang="ar-EG" sz="2400" b="1" dirty="0" smtClean="0">
                <a:solidFill>
                  <a:srgbClr val="7D3C4A">
                    <a:lumMod val="50000"/>
                  </a:srgbClr>
                </a:solidFill>
                <a:latin typeface="David" pitchFamily="34" charset="-79"/>
              </a:rPr>
              <a:t>التاسعه</a:t>
            </a:r>
            <a:endParaRPr lang="en-US" dirty="0">
              <a:solidFill>
                <a:prstClr val="black"/>
              </a:solidFill>
            </a:endParaRPr>
          </a:p>
        </p:txBody>
      </p:sp>
      <p:sp>
        <p:nvSpPr>
          <p:cNvPr id="4" name="Rectangle 3"/>
          <p:cNvSpPr/>
          <p:nvPr/>
        </p:nvSpPr>
        <p:spPr>
          <a:xfrm>
            <a:off x="1403648" y="1351508"/>
            <a:ext cx="6336704" cy="2308324"/>
          </a:xfrm>
          <a:prstGeom prst="rect">
            <a:avLst/>
          </a:prstGeom>
        </p:spPr>
        <p:txBody>
          <a:bodyPr wrap="square">
            <a:spAutoFit/>
          </a:bodyPr>
          <a:lstStyle/>
          <a:p>
            <a:pPr lvl="0" algn="ctr"/>
            <a:r>
              <a:rPr lang="ar-EG" sz="3600" b="1" dirty="0" smtClean="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rPr>
              <a:t>تكملة امثلة السمبلكس</a:t>
            </a:r>
          </a:p>
          <a:p>
            <a:pPr lvl="0" algn="ctr"/>
            <a:endParaRPr lang="ar-EG" sz="3600" b="1" dirty="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endParaRPr>
          </a:p>
          <a:p>
            <a:pPr lvl="0" algn="ctr"/>
            <a:r>
              <a:rPr lang="ar-EG" sz="3600" b="1" dirty="0" smtClean="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rPr>
              <a:t>لطلبة </a:t>
            </a:r>
            <a:r>
              <a:rPr lang="ar-EG" sz="3600" b="1" dirty="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rPr>
              <a:t>كلية التربية الاساسيه / قسم الرياضيات/ المرحلة الرابعه</a:t>
            </a:r>
            <a:endParaRPr lang="en-US" dirty="0">
              <a:solidFill>
                <a:prstClr val="black"/>
              </a:solidFill>
            </a:endParaRPr>
          </a:p>
        </p:txBody>
      </p:sp>
      <p:sp>
        <p:nvSpPr>
          <p:cNvPr id="5" name="Rectangle 4"/>
          <p:cNvSpPr/>
          <p:nvPr/>
        </p:nvSpPr>
        <p:spPr>
          <a:xfrm>
            <a:off x="2483768" y="3789040"/>
            <a:ext cx="4572000" cy="2226250"/>
          </a:xfrm>
          <a:prstGeom prst="rect">
            <a:avLst/>
          </a:prstGeom>
        </p:spPr>
        <p:txBody>
          <a:bodyPr>
            <a:spAutoFit/>
          </a:bodyPr>
          <a:lstStyle/>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اعداد</a:t>
            </a:r>
          </a:p>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المدرس المساعد</a:t>
            </a:r>
          </a:p>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فاتن عبد الرحمن حميد</a:t>
            </a:r>
            <a:endParaRPr lang="en-US" dirty="0"/>
          </a:p>
        </p:txBody>
      </p:sp>
    </p:spTree>
    <p:extLst>
      <p:ext uri="{BB962C8B-B14F-4D97-AF65-F5344CB8AC3E}">
        <p14:creationId xmlns:p14="http://schemas.microsoft.com/office/powerpoint/2010/main" val="18571952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58</a:t>
            </a:fld>
            <a:endParaRPr lang="en-US"/>
          </a:p>
        </p:txBody>
      </p:sp>
      <p:sp>
        <p:nvSpPr>
          <p:cNvPr id="3" name="Rectangle 2"/>
          <p:cNvSpPr/>
          <p:nvPr/>
        </p:nvSpPr>
        <p:spPr>
          <a:xfrm>
            <a:off x="2483768" y="332656"/>
            <a:ext cx="4572000" cy="984885"/>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JO" altLang="en-US" sz="4000" b="0" i="0" u="none" strike="noStrike" kern="0" cap="none" spc="0" normalizeH="0" baseline="0" noProof="0" dirty="0" smtClean="0">
                <a:ln>
                  <a:noFill/>
                </a:ln>
                <a:solidFill>
                  <a:srgbClr val="000000"/>
                </a:solidFill>
                <a:effectLst/>
                <a:uLnTx/>
                <a:uFillTx/>
                <a:latin typeface="Arial"/>
                <a:ea typeface="+mj-ea"/>
                <a:cs typeface="Arial"/>
              </a:rPr>
              <a:t>3- الحلول غير المحدودة</a:t>
            </a:r>
            <a:br>
              <a:rPr kumimoji="0" lang="ar-JO" altLang="en-US" sz="4000" b="0" i="0" u="none" strike="noStrike" kern="0" cap="none" spc="0" normalizeH="0" baseline="0" noProof="0" dirty="0" smtClean="0">
                <a:ln>
                  <a:noFill/>
                </a:ln>
                <a:solidFill>
                  <a:srgbClr val="000000"/>
                </a:solidFill>
                <a:effectLst/>
                <a:uLnTx/>
                <a:uFillTx/>
                <a:latin typeface="Arial"/>
                <a:ea typeface="+mj-ea"/>
                <a:cs typeface="Arial"/>
              </a:rPr>
            </a:b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4" name="Rectangle 3"/>
          <p:cNvSpPr/>
          <p:nvPr/>
        </p:nvSpPr>
        <p:spPr>
          <a:xfrm>
            <a:off x="1187624" y="969866"/>
            <a:ext cx="6840760" cy="4487382"/>
          </a:xfrm>
          <a:prstGeom prst="rect">
            <a:avLst/>
          </a:prstGeom>
        </p:spPr>
        <p:txBody>
          <a:bodyPr wrap="square">
            <a:spAutoFit/>
          </a:bodyPr>
          <a:lstStyle/>
          <a:p>
            <a:pPr marL="342900" lvl="0" indent="-342900" algn="r" rtl="1">
              <a:spcBef>
                <a:spcPct val="20000"/>
              </a:spcBef>
              <a:buFontTx/>
              <a:buChar char="•"/>
            </a:pPr>
            <a:r>
              <a:rPr lang="ar-JO" altLang="en-US" sz="2800" b="1" kern="0" dirty="0">
                <a:solidFill>
                  <a:srgbClr val="000000"/>
                </a:solidFill>
                <a:latin typeface="Arial"/>
                <a:cs typeface="Arial"/>
              </a:rPr>
              <a:t>تحدث عندما يكون حاصل قسمة </a:t>
            </a:r>
            <a:r>
              <a:rPr lang="en-US" altLang="en-US" sz="2800" b="1" kern="0" dirty="0">
                <a:solidFill>
                  <a:srgbClr val="000000"/>
                </a:solidFill>
                <a:latin typeface="Arial"/>
                <a:cs typeface="Arial"/>
              </a:rPr>
              <a:t>R.H.S.</a:t>
            </a:r>
            <a:r>
              <a:rPr lang="ar-JO" altLang="en-US" sz="2800" b="1" kern="0" dirty="0">
                <a:solidFill>
                  <a:srgbClr val="000000"/>
                </a:solidFill>
                <a:latin typeface="Arial"/>
                <a:cs typeface="Arial"/>
              </a:rPr>
              <a:t> على قيم عمود المحور سالبة او صفرية او غير محددة  حيث يتعذر الوصول للحل الامثل .</a:t>
            </a:r>
          </a:p>
          <a:p>
            <a:pPr marL="342900" lvl="0" indent="-342900" algn="r" rtl="1">
              <a:spcBef>
                <a:spcPct val="20000"/>
              </a:spcBef>
              <a:buFontTx/>
              <a:buChar char="•"/>
            </a:pPr>
            <a:r>
              <a:rPr lang="ar-JO" altLang="en-US" sz="2800" b="1" kern="0" dirty="0">
                <a:solidFill>
                  <a:srgbClr val="000000"/>
                </a:solidFill>
                <a:latin typeface="Arial"/>
                <a:cs typeface="Arial"/>
              </a:rPr>
              <a:t>مثال :</a:t>
            </a:r>
          </a:p>
          <a:p>
            <a:pPr marL="342900" lvl="0" indent="-342900">
              <a:spcBef>
                <a:spcPct val="20000"/>
              </a:spcBef>
            </a:pPr>
            <a:r>
              <a:rPr lang="en-US" altLang="en-US" sz="2800" b="1" kern="0" dirty="0">
                <a:solidFill>
                  <a:srgbClr val="000000"/>
                </a:solidFill>
                <a:latin typeface="Arial"/>
                <a:cs typeface="Arial"/>
              </a:rPr>
              <a:t>Max. Z= 4X1+2X2</a:t>
            </a:r>
          </a:p>
          <a:p>
            <a:pPr marL="342900" lvl="0" indent="-342900">
              <a:spcBef>
                <a:spcPct val="20000"/>
              </a:spcBef>
            </a:pPr>
            <a:r>
              <a:rPr lang="en-US" altLang="en-US" sz="2800" b="1" kern="0" dirty="0">
                <a:solidFill>
                  <a:srgbClr val="000000"/>
                </a:solidFill>
                <a:latin typeface="Arial"/>
                <a:cs typeface="Arial"/>
              </a:rPr>
              <a:t>S.T.:</a:t>
            </a:r>
          </a:p>
          <a:p>
            <a:pPr marL="342900" lvl="0" indent="-342900">
              <a:spcBef>
                <a:spcPct val="20000"/>
              </a:spcBef>
            </a:pPr>
            <a:r>
              <a:rPr lang="en-US" altLang="en-US" sz="2800" b="1" kern="0" dirty="0">
                <a:solidFill>
                  <a:srgbClr val="000000"/>
                </a:solidFill>
                <a:latin typeface="Arial"/>
                <a:cs typeface="Arial"/>
              </a:rPr>
              <a:t>3X1-3X2≤60---------(1)</a:t>
            </a:r>
          </a:p>
          <a:p>
            <a:pPr marL="342900" lvl="0" indent="-342900">
              <a:spcBef>
                <a:spcPct val="20000"/>
              </a:spcBef>
            </a:pPr>
            <a:r>
              <a:rPr lang="en-US" altLang="en-US" sz="2800" b="1" kern="0" dirty="0">
                <a:solidFill>
                  <a:srgbClr val="000000"/>
                </a:solidFill>
                <a:latin typeface="Arial"/>
                <a:cs typeface="Arial"/>
              </a:rPr>
              <a:t>2X1-2X2≤20---------(2)</a:t>
            </a:r>
          </a:p>
          <a:p>
            <a:pPr marL="342900" lvl="0" indent="-342900">
              <a:spcBef>
                <a:spcPct val="20000"/>
              </a:spcBef>
            </a:pPr>
            <a:r>
              <a:rPr lang="en-US" altLang="en-US" sz="2800" b="1" kern="0" dirty="0">
                <a:solidFill>
                  <a:srgbClr val="000000"/>
                </a:solidFill>
                <a:latin typeface="Arial"/>
                <a:cs typeface="Arial"/>
              </a:rPr>
              <a:t>X1,X2≥</a:t>
            </a:r>
          </a:p>
        </p:txBody>
      </p:sp>
    </p:spTree>
    <p:extLst>
      <p:ext uri="{BB962C8B-B14F-4D97-AF65-F5344CB8AC3E}">
        <p14:creationId xmlns:p14="http://schemas.microsoft.com/office/powerpoint/2010/main" val="7627166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59</a:t>
            </a:fld>
            <a:endParaRPr lang="en-US"/>
          </a:p>
        </p:txBody>
      </p:sp>
      <p:sp>
        <p:nvSpPr>
          <p:cNvPr id="3" name="Rectangle 2"/>
          <p:cNvSpPr/>
          <p:nvPr/>
        </p:nvSpPr>
        <p:spPr>
          <a:xfrm>
            <a:off x="827584" y="822133"/>
            <a:ext cx="7848872" cy="4327338"/>
          </a:xfrm>
          <a:prstGeom prst="rect">
            <a:avLst/>
          </a:prstGeom>
        </p:spPr>
        <p:txBody>
          <a:bodyPr wrap="square">
            <a:spAutoFit/>
          </a:bodyPr>
          <a:lstStyle/>
          <a:p>
            <a:pPr marL="342900" lvl="0" indent="-342900" algn="r" rtl="1">
              <a:lnSpc>
                <a:spcPct val="90000"/>
              </a:lnSpc>
              <a:spcBef>
                <a:spcPct val="20000"/>
              </a:spcBef>
              <a:buFontTx/>
              <a:buChar char="•"/>
            </a:pPr>
            <a:r>
              <a:rPr lang="ar-JO" altLang="en-US" sz="3200" kern="0" dirty="0">
                <a:solidFill>
                  <a:srgbClr val="000000"/>
                </a:solidFill>
                <a:latin typeface="Arial"/>
                <a:cs typeface="Arial"/>
              </a:rPr>
              <a:t>تحويل القيود </a:t>
            </a:r>
          </a:p>
          <a:p>
            <a:pPr marL="342900" lvl="0" indent="-342900">
              <a:lnSpc>
                <a:spcPct val="90000"/>
              </a:lnSpc>
              <a:spcBef>
                <a:spcPct val="20000"/>
              </a:spcBef>
            </a:pPr>
            <a:r>
              <a:rPr lang="en-US" altLang="en-US" sz="3200" kern="0" dirty="0">
                <a:solidFill>
                  <a:srgbClr val="000000"/>
                </a:solidFill>
                <a:latin typeface="Arial"/>
                <a:cs typeface="Arial"/>
              </a:rPr>
              <a:t>3X1-3X2+S1=60</a:t>
            </a:r>
          </a:p>
          <a:p>
            <a:pPr marL="342900" lvl="0" indent="-342900">
              <a:lnSpc>
                <a:spcPct val="90000"/>
              </a:lnSpc>
              <a:spcBef>
                <a:spcPct val="20000"/>
              </a:spcBef>
            </a:pPr>
            <a:r>
              <a:rPr lang="en-US" altLang="en-US" sz="3200" kern="0" dirty="0">
                <a:solidFill>
                  <a:srgbClr val="000000"/>
                </a:solidFill>
                <a:latin typeface="Arial"/>
                <a:cs typeface="Arial"/>
              </a:rPr>
              <a:t>2X1-2X2+S2=20</a:t>
            </a:r>
          </a:p>
          <a:p>
            <a:pPr marL="342900" lvl="0" indent="-342900">
              <a:lnSpc>
                <a:spcPct val="90000"/>
              </a:lnSpc>
              <a:spcBef>
                <a:spcPct val="20000"/>
              </a:spcBef>
            </a:pPr>
            <a:r>
              <a:rPr lang="en-US" altLang="en-US" sz="3200" kern="0" dirty="0">
                <a:solidFill>
                  <a:srgbClr val="000000"/>
                </a:solidFill>
                <a:latin typeface="Arial"/>
                <a:cs typeface="Arial"/>
              </a:rPr>
              <a:t>X1,X2,S1,S2≥0</a:t>
            </a:r>
          </a:p>
          <a:p>
            <a:pPr marL="342900" lvl="0" indent="-342900" algn="r" rtl="1">
              <a:lnSpc>
                <a:spcPct val="90000"/>
              </a:lnSpc>
              <a:spcBef>
                <a:spcPct val="20000"/>
              </a:spcBef>
              <a:buFontTx/>
              <a:buChar char="•"/>
            </a:pPr>
            <a:r>
              <a:rPr lang="ar-JO" altLang="en-US" sz="3200" kern="0" dirty="0">
                <a:solidFill>
                  <a:srgbClr val="000000"/>
                </a:solidFill>
                <a:latin typeface="Arial"/>
                <a:cs typeface="Arial"/>
              </a:rPr>
              <a:t>اضافة المتغيرات الى معادلة دالة الهدف:</a:t>
            </a:r>
          </a:p>
          <a:p>
            <a:pPr marL="342900" lvl="0" indent="-342900">
              <a:lnSpc>
                <a:spcPct val="90000"/>
              </a:lnSpc>
              <a:spcBef>
                <a:spcPct val="20000"/>
              </a:spcBef>
            </a:pPr>
            <a:r>
              <a:rPr lang="en-US" altLang="en-US" sz="3200" kern="0" dirty="0">
                <a:solidFill>
                  <a:srgbClr val="000000"/>
                </a:solidFill>
                <a:latin typeface="Arial"/>
                <a:cs typeface="Arial"/>
              </a:rPr>
              <a:t>Z=4X1+2X2+0S1+0S2</a:t>
            </a:r>
          </a:p>
          <a:p>
            <a:pPr marL="342900" lvl="0" indent="-342900" algn="r" rtl="1">
              <a:lnSpc>
                <a:spcPct val="90000"/>
              </a:lnSpc>
              <a:spcBef>
                <a:spcPct val="20000"/>
              </a:spcBef>
              <a:buFontTx/>
              <a:buChar char="•"/>
            </a:pPr>
            <a:r>
              <a:rPr lang="ar-JO" altLang="en-US" sz="3200" kern="0" dirty="0">
                <a:solidFill>
                  <a:srgbClr val="000000"/>
                </a:solidFill>
                <a:latin typeface="Arial"/>
                <a:cs typeface="Arial"/>
              </a:rPr>
              <a:t>تحويل المعادلة الى معادلة صفرية</a:t>
            </a:r>
          </a:p>
          <a:p>
            <a:pPr marL="342900" lvl="0" indent="-342900">
              <a:lnSpc>
                <a:spcPct val="90000"/>
              </a:lnSpc>
              <a:spcBef>
                <a:spcPct val="20000"/>
              </a:spcBef>
            </a:pPr>
            <a:r>
              <a:rPr lang="en-US" altLang="en-US" sz="3200" kern="0" dirty="0">
                <a:solidFill>
                  <a:srgbClr val="000000"/>
                </a:solidFill>
                <a:latin typeface="Arial"/>
                <a:cs typeface="Arial"/>
              </a:rPr>
              <a:t>Z-4X1-2X2-0S1-0S2=0</a:t>
            </a:r>
            <a:r>
              <a:rPr lang="ar-JO" altLang="en-US" sz="3200" kern="0" dirty="0">
                <a:solidFill>
                  <a:srgbClr val="000000"/>
                </a:solidFill>
                <a:latin typeface="Arial"/>
                <a:cs typeface="Arial"/>
              </a:rPr>
              <a:t> </a:t>
            </a:r>
            <a:endParaRPr lang="en-US" altLang="en-US" sz="3200" kern="0" dirty="0">
              <a:solidFill>
                <a:srgbClr val="000000"/>
              </a:solidFill>
              <a:latin typeface="Arial"/>
              <a:cs typeface="Arial"/>
            </a:endParaRPr>
          </a:p>
        </p:txBody>
      </p:sp>
    </p:spTree>
    <p:extLst>
      <p:ext uri="{BB962C8B-B14F-4D97-AF65-F5344CB8AC3E}">
        <p14:creationId xmlns:p14="http://schemas.microsoft.com/office/powerpoint/2010/main" val="2226165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 name="Canvas 29"/>
          <p:cNvGrpSpPr/>
          <p:nvPr/>
        </p:nvGrpSpPr>
        <p:grpSpPr>
          <a:xfrm>
            <a:off x="1988379" y="723081"/>
            <a:ext cx="5216525" cy="3939804"/>
            <a:chOff x="0" y="0"/>
            <a:chExt cx="5216525" cy="3939804"/>
          </a:xfrm>
        </p:grpSpPr>
        <p:sp>
          <p:nvSpPr>
            <p:cNvPr id="4" name="Rectangle 3"/>
            <p:cNvSpPr/>
            <p:nvPr/>
          </p:nvSpPr>
          <p:spPr>
            <a:xfrm>
              <a:off x="0" y="0"/>
              <a:ext cx="5216525" cy="3939540"/>
            </a:xfrm>
            <a:prstGeom prst="rect">
              <a:avLst/>
            </a:prstGeom>
            <a:noFill/>
            <a:ln>
              <a:noFill/>
            </a:ln>
          </p:spPr>
        </p:sp>
        <p:cxnSp>
          <p:nvCxnSpPr>
            <p:cNvPr id="5" name="Line 4"/>
            <p:cNvCxnSpPr/>
            <p:nvPr/>
          </p:nvCxnSpPr>
          <p:spPr bwMode="auto">
            <a:xfrm flipH="1">
              <a:off x="3229799" y="1043734"/>
              <a:ext cx="844413"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 name="Text Box 5"/>
            <p:cNvSpPr txBox="1">
              <a:spLocks noChangeArrowheads="1"/>
            </p:cNvSpPr>
            <p:nvPr/>
          </p:nvSpPr>
          <p:spPr bwMode="auto">
            <a:xfrm>
              <a:off x="4656868" y="3371601"/>
              <a:ext cx="280426" cy="56820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63378" tIns="31689" rIns="63378" bIns="31689" upright="1">
              <a:sp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2250" b="0" i="0" u="none" strike="noStrike" kern="0" cap="none" spc="0" normalizeH="0" baseline="0" noProof="0">
                  <a:ln>
                    <a:noFill/>
                  </a:ln>
                  <a:solidFill>
                    <a:srgbClr val="000000"/>
                  </a:solidFill>
                  <a:effectLst/>
                  <a:uLnTx/>
                  <a:uFillTx/>
                  <a:latin typeface="Arial"/>
                  <a:ea typeface="Calibri"/>
                  <a:cs typeface="Arial"/>
                </a:rPr>
                <a:t> </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p:txBody>
        </p:sp>
        <p:grpSp>
          <p:nvGrpSpPr>
            <p:cNvPr id="7" name="Group 6"/>
            <p:cNvGrpSpPr>
              <a:grpSpLocks/>
            </p:cNvGrpSpPr>
            <p:nvPr/>
          </p:nvGrpSpPr>
          <p:grpSpPr bwMode="auto">
            <a:xfrm>
              <a:off x="0" y="0"/>
              <a:ext cx="5216525" cy="3725901"/>
              <a:chOff x="657" y="300"/>
              <a:chExt cx="4763" cy="3402"/>
            </a:xfrm>
          </p:grpSpPr>
          <p:sp>
            <p:nvSpPr>
              <p:cNvPr id="8" name="Rectangle 7"/>
              <p:cNvSpPr>
                <a:spLocks noChangeArrowheads="1"/>
              </p:cNvSpPr>
              <p:nvPr/>
            </p:nvSpPr>
            <p:spPr bwMode="auto">
              <a:xfrm>
                <a:off x="657" y="300"/>
                <a:ext cx="4763" cy="340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rot="0" vert="horz" wrap="square" lIns="91440" tIns="45720" rIns="91440" bIns="45720" anchor="ctr"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nvGrpSpPr>
              <p:cNvPr id="9" name="Group 8"/>
              <p:cNvGrpSpPr>
                <a:grpSpLocks/>
              </p:cNvGrpSpPr>
              <p:nvPr/>
            </p:nvGrpSpPr>
            <p:grpSpPr bwMode="auto">
              <a:xfrm>
                <a:off x="657" y="482"/>
                <a:ext cx="4627" cy="2994"/>
                <a:chOff x="657" y="482"/>
                <a:chExt cx="4627" cy="2994"/>
              </a:xfrm>
            </p:grpSpPr>
            <p:sp>
              <p:nvSpPr>
                <p:cNvPr id="10" name="Text Box 9"/>
                <p:cNvSpPr txBox="1">
                  <a:spLocks noChangeArrowheads="1"/>
                </p:cNvSpPr>
                <p:nvPr/>
              </p:nvSpPr>
              <p:spPr bwMode="auto">
                <a:xfrm>
                  <a:off x="2608" y="482"/>
                  <a:ext cx="771" cy="256"/>
                </a:xfrm>
                <a:prstGeom prst="rect">
                  <a:avLst/>
                </a:prstGeom>
                <a:solidFill>
                  <a:srgbClr val="FFFFFF">
                    <a:alpha val="99001"/>
                  </a:srgbClr>
                </a:solidFill>
                <a:ln w="9525">
                  <a:solidFill>
                    <a:srgbClr val="000000"/>
                  </a:solidFill>
                  <a:miter lim="800000"/>
                  <a:headEnd/>
                  <a:tailEnd/>
                </a:ln>
              </p:spPr>
              <p:txBody>
                <a:bodyPr rot="0" vert="horz" wrap="square" lIns="63378" tIns="31689" rIns="63378" bIns="31689" anchor="t" anchorCtr="0" upright="1">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a:ln>
                        <a:noFill/>
                      </a:ln>
                      <a:solidFill>
                        <a:srgbClr val="000000"/>
                      </a:solidFill>
                      <a:effectLst/>
                      <a:uLnTx/>
                      <a:uFillTx/>
                      <a:latin typeface="Calibri"/>
                      <a:ea typeface="Calibri"/>
                      <a:cs typeface="Arial"/>
                    </a:rPr>
                    <a:t>تغذية مرتدة</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p:txBody>
            </p:sp>
            <p:sp>
              <p:nvSpPr>
                <p:cNvPr id="11" name="Text Box 10"/>
                <p:cNvSpPr txBox="1">
                  <a:spLocks noChangeArrowheads="1"/>
                </p:cNvSpPr>
                <p:nvPr/>
              </p:nvSpPr>
              <p:spPr bwMode="auto">
                <a:xfrm>
                  <a:off x="1040" y="935"/>
                  <a:ext cx="1114" cy="983"/>
                </a:xfrm>
                <a:prstGeom prst="rect">
                  <a:avLst/>
                </a:prstGeom>
                <a:solidFill>
                  <a:srgbClr val="FFFFFF">
                    <a:alpha val="99001"/>
                  </a:srgbClr>
                </a:solidFill>
                <a:ln w="9525">
                  <a:solidFill>
                    <a:srgbClr val="000000"/>
                  </a:solidFill>
                  <a:miter lim="800000"/>
                  <a:headEnd/>
                  <a:tailEnd/>
                </a:ln>
              </p:spPr>
              <p:txBody>
                <a:bodyPr rot="0" vert="horz" wrap="square" lIns="63378" tIns="31689" rIns="63378" bIns="31689"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a:ln>
                        <a:noFill/>
                      </a:ln>
                      <a:solidFill>
                        <a:srgbClr val="000000"/>
                      </a:solidFill>
                      <a:effectLst/>
                      <a:uLnTx/>
                      <a:uFillTx/>
                      <a:latin typeface="Calibri"/>
                      <a:ea typeface="Calibri"/>
                      <a:cs typeface="Arial"/>
                    </a:rPr>
                    <a:t>مخرجات</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a:p>
                  <a:pPr marL="0" marR="0" lvl="0" indent="0" defTabSz="914400"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a:ln>
                        <a:noFill/>
                      </a:ln>
                      <a:solidFill>
                        <a:srgbClr val="000000"/>
                      </a:solidFill>
                      <a:effectLst/>
                      <a:uLnTx/>
                      <a:uFillTx/>
                      <a:latin typeface="Calibri"/>
                      <a:ea typeface="Calibri"/>
                      <a:cs typeface="Arial"/>
                    </a:rPr>
                    <a:t>سياسات محددة</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a:p>
                  <a:pPr marL="0" marR="0" lvl="0" indent="0" defTabSz="914400"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a:ln>
                        <a:noFill/>
                      </a:ln>
                      <a:solidFill>
                        <a:srgbClr val="000000"/>
                      </a:solidFill>
                      <a:effectLst/>
                      <a:uLnTx/>
                      <a:uFillTx/>
                      <a:latin typeface="Calibri"/>
                      <a:ea typeface="Calibri"/>
                      <a:cs typeface="Arial"/>
                    </a:rPr>
                    <a:t>منتجات</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p:txBody>
            </p:sp>
            <p:sp>
              <p:nvSpPr>
                <p:cNvPr id="12" name="Text Box 11"/>
                <p:cNvSpPr txBox="1">
                  <a:spLocks noChangeArrowheads="1"/>
                </p:cNvSpPr>
                <p:nvPr/>
              </p:nvSpPr>
              <p:spPr bwMode="auto">
                <a:xfrm>
                  <a:off x="2699" y="890"/>
                  <a:ext cx="907" cy="832"/>
                </a:xfrm>
                <a:prstGeom prst="rect">
                  <a:avLst/>
                </a:prstGeom>
                <a:solidFill>
                  <a:srgbClr val="FFFFFF">
                    <a:alpha val="99001"/>
                  </a:srgbClr>
                </a:solidFill>
                <a:ln w="9525">
                  <a:solidFill>
                    <a:srgbClr val="000000"/>
                  </a:solidFill>
                  <a:miter lim="800000"/>
                  <a:headEnd/>
                  <a:tailEnd/>
                </a:ln>
              </p:spPr>
              <p:txBody>
                <a:bodyPr rot="0" vert="horz" wrap="square" lIns="63378" tIns="31689" rIns="63378" bIns="31689" anchor="t" anchorCtr="0" upright="1">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a:ln>
                        <a:noFill/>
                      </a:ln>
                      <a:solidFill>
                        <a:srgbClr val="000000"/>
                      </a:solidFill>
                      <a:effectLst/>
                      <a:uLnTx/>
                      <a:uFillTx/>
                      <a:latin typeface="Calibri"/>
                      <a:ea typeface="Calibri"/>
                      <a:cs typeface="Arial"/>
                    </a:rPr>
                    <a:t>عمليات</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a:ln>
                        <a:noFill/>
                      </a:ln>
                      <a:solidFill>
                        <a:srgbClr val="000000"/>
                      </a:solidFill>
                      <a:effectLst/>
                      <a:uLnTx/>
                      <a:uFillTx/>
                      <a:latin typeface="Calibri"/>
                      <a:ea typeface="Calibri"/>
                      <a:cs typeface="Arial"/>
                    </a:rPr>
                    <a:t>نموذج البرمجة</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a:ln>
                        <a:noFill/>
                      </a:ln>
                      <a:solidFill>
                        <a:srgbClr val="000000"/>
                      </a:solidFill>
                      <a:effectLst/>
                      <a:uLnTx/>
                      <a:uFillTx/>
                      <a:latin typeface="Calibri"/>
                      <a:ea typeface="Calibri"/>
                      <a:cs typeface="Arial"/>
                    </a:rPr>
                    <a:t>الخطية</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p:txBody>
            </p:sp>
            <p:sp>
              <p:nvSpPr>
                <p:cNvPr id="13" name="Text Box 12"/>
                <p:cNvSpPr txBox="1">
                  <a:spLocks noChangeArrowheads="1"/>
                </p:cNvSpPr>
                <p:nvPr/>
              </p:nvSpPr>
              <p:spPr bwMode="auto">
                <a:xfrm>
                  <a:off x="4422" y="981"/>
                  <a:ext cx="862" cy="998"/>
                </a:xfrm>
                <a:prstGeom prst="rect">
                  <a:avLst/>
                </a:prstGeom>
                <a:solidFill>
                  <a:srgbClr val="FFFFFF">
                    <a:alpha val="99001"/>
                  </a:srgbClr>
                </a:solidFill>
                <a:ln w="9525">
                  <a:solidFill>
                    <a:srgbClr val="000000"/>
                  </a:solidFill>
                  <a:miter lim="800000"/>
                  <a:headEnd/>
                  <a:tailEnd/>
                </a:ln>
              </p:spPr>
              <p:txBody>
                <a:bodyPr rot="0" vert="horz" wrap="square" lIns="63378" tIns="31689" rIns="63378" bIns="31689" anchor="t" anchorCtr="0" upright="1">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a:ln>
                        <a:noFill/>
                      </a:ln>
                      <a:solidFill>
                        <a:srgbClr val="000000"/>
                      </a:solidFill>
                      <a:effectLst/>
                      <a:uLnTx/>
                      <a:uFillTx/>
                      <a:latin typeface="Calibri"/>
                      <a:ea typeface="Calibri"/>
                      <a:cs typeface="Arial"/>
                    </a:rPr>
                    <a:t>مدخلات </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a:ln>
                        <a:noFill/>
                      </a:ln>
                      <a:solidFill>
                        <a:srgbClr val="000000"/>
                      </a:solidFill>
                      <a:effectLst/>
                      <a:uLnTx/>
                      <a:uFillTx/>
                      <a:latin typeface="Calibri"/>
                      <a:ea typeface="Calibri"/>
                      <a:cs typeface="Arial"/>
                    </a:rPr>
                    <a:t>موارد مختلفة</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a:ln>
                        <a:noFill/>
                      </a:ln>
                      <a:solidFill>
                        <a:srgbClr val="000000"/>
                      </a:solidFill>
                      <a:effectLst/>
                      <a:uLnTx/>
                      <a:uFillTx/>
                      <a:latin typeface="Calibri"/>
                      <a:ea typeface="Calibri"/>
                      <a:cs typeface="Arial"/>
                    </a:rPr>
                    <a:t>قيود متعددة</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p:txBody>
            </p:sp>
            <p:cxnSp>
              <p:nvCxnSpPr>
                <p:cNvPr id="14" name="Line 13"/>
                <p:cNvCxnSpPr/>
                <p:nvPr/>
              </p:nvCxnSpPr>
              <p:spPr bwMode="auto">
                <a:xfrm>
                  <a:off x="3424" y="572"/>
                  <a:ext cx="122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Line 14"/>
                <p:cNvCxnSpPr/>
                <p:nvPr/>
              </p:nvCxnSpPr>
              <p:spPr bwMode="auto">
                <a:xfrm>
                  <a:off x="4649" y="572"/>
                  <a:ext cx="0" cy="4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Line 15"/>
                <p:cNvCxnSpPr/>
                <p:nvPr/>
              </p:nvCxnSpPr>
              <p:spPr bwMode="auto">
                <a:xfrm flipV="1">
                  <a:off x="1519" y="618"/>
                  <a:ext cx="0" cy="31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16"/>
                <p:cNvCxnSpPr/>
                <p:nvPr/>
              </p:nvCxnSpPr>
              <p:spPr bwMode="auto">
                <a:xfrm>
                  <a:off x="1519" y="618"/>
                  <a:ext cx="1089"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17"/>
                <p:cNvCxnSpPr/>
                <p:nvPr/>
              </p:nvCxnSpPr>
              <p:spPr bwMode="auto">
                <a:xfrm flipH="1">
                  <a:off x="2109" y="1298"/>
                  <a:ext cx="59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9" name="Rectangle 18"/>
                <p:cNvSpPr>
                  <a:spLocks noChangeArrowheads="1"/>
                </p:cNvSpPr>
                <p:nvPr/>
              </p:nvSpPr>
              <p:spPr bwMode="auto">
                <a:xfrm>
                  <a:off x="2562" y="2341"/>
                  <a:ext cx="1270" cy="363"/>
                </a:xfrm>
                <a:prstGeom prst="rect">
                  <a:avLst/>
                </a:prstGeom>
                <a:solidFill>
                  <a:srgbClr val="FFFFFF"/>
                </a:solidFill>
                <a:ln w="9525">
                  <a:solidFill>
                    <a:srgbClr val="000000"/>
                  </a:solidFill>
                  <a:miter lim="800000"/>
                  <a:headEnd/>
                  <a:tailEnd/>
                </a:ln>
              </p:spPr>
              <p:txBody>
                <a:bodyPr rot="0" vert="horz" wrap="square" lIns="63378" tIns="31689" rIns="63378" bIns="31689" anchor="ctr" anchorCtr="0" upright="1">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ar-SA" sz="1500" b="1" i="0" u="none" strike="noStrike" kern="0" cap="none" spc="0" normalizeH="0" baseline="0" noProof="0">
                      <a:ln>
                        <a:noFill/>
                      </a:ln>
                      <a:solidFill>
                        <a:srgbClr val="000000"/>
                      </a:solidFill>
                      <a:effectLst/>
                      <a:uLnTx/>
                      <a:uFillTx/>
                      <a:latin typeface="Calibri"/>
                      <a:ea typeface="Calibri"/>
                      <a:cs typeface="Arial"/>
                    </a:rPr>
                    <a:t>تحليل الحساسية</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p:txBody>
            </p:sp>
            <p:sp>
              <p:nvSpPr>
                <p:cNvPr id="20" name="Oval 19"/>
                <p:cNvSpPr>
                  <a:spLocks noChangeArrowheads="1"/>
                </p:cNvSpPr>
                <p:nvPr/>
              </p:nvSpPr>
              <p:spPr bwMode="auto">
                <a:xfrm>
                  <a:off x="657" y="2251"/>
                  <a:ext cx="1826" cy="862"/>
                </a:xfrm>
                <a:prstGeom prst="ellipse">
                  <a:avLst/>
                </a:prstGeom>
                <a:solidFill>
                  <a:srgbClr val="FFFFFF"/>
                </a:solidFill>
                <a:ln w="9525">
                  <a:solidFill>
                    <a:srgbClr val="000000"/>
                  </a:solidFill>
                  <a:round/>
                  <a:headEnd/>
                  <a:tailEnd/>
                </a:ln>
              </p:spPr>
              <p:txBody>
                <a:bodyPr rot="0" vert="horz" wrap="square" lIns="63378" tIns="31689" rIns="63378" bIns="31689" anchor="ctr" anchorCtr="0" upright="1">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a:ln>
                        <a:noFill/>
                      </a:ln>
                      <a:solidFill>
                        <a:srgbClr val="000000"/>
                      </a:solidFill>
                      <a:effectLst/>
                      <a:uLnTx/>
                      <a:uFillTx/>
                      <a:latin typeface="Calibri"/>
                      <a:ea typeface="Calibri"/>
                      <a:cs typeface="Arial"/>
                    </a:rPr>
                    <a:t>تحقق الهدف</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a:ln>
                        <a:noFill/>
                      </a:ln>
                      <a:solidFill>
                        <a:srgbClr val="000000"/>
                      </a:solidFill>
                      <a:effectLst/>
                      <a:uLnTx/>
                      <a:uFillTx/>
                      <a:latin typeface="Calibri"/>
                      <a:ea typeface="Calibri"/>
                      <a:cs typeface="Arial"/>
                    </a:rPr>
                    <a:t>المثلى(أعظم وأدنى)</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p:txBody>
            </p:sp>
            <p:cxnSp>
              <p:nvCxnSpPr>
                <p:cNvPr id="21" name="Line 20"/>
                <p:cNvCxnSpPr/>
                <p:nvPr/>
              </p:nvCxnSpPr>
              <p:spPr bwMode="auto">
                <a:xfrm flipV="1">
                  <a:off x="1519" y="1752"/>
                  <a:ext cx="0" cy="545"/>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22" name="Line 21"/>
                <p:cNvCxnSpPr/>
                <p:nvPr/>
              </p:nvCxnSpPr>
              <p:spPr bwMode="auto">
                <a:xfrm flipV="1">
                  <a:off x="3061" y="1752"/>
                  <a:ext cx="0" cy="545"/>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23" name="Line 22"/>
                <p:cNvCxnSpPr/>
                <p:nvPr/>
              </p:nvCxnSpPr>
              <p:spPr bwMode="auto">
                <a:xfrm>
                  <a:off x="4921" y="1842"/>
                  <a:ext cx="0" cy="68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 name="Line 23"/>
                <p:cNvCxnSpPr/>
                <p:nvPr/>
              </p:nvCxnSpPr>
              <p:spPr bwMode="auto">
                <a:xfrm flipH="1">
                  <a:off x="3833" y="2523"/>
                  <a:ext cx="10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5" name="Text Box 24"/>
                <p:cNvSpPr txBox="1">
                  <a:spLocks noChangeArrowheads="1"/>
                </p:cNvSpPr>
                <p:nvPr/>
              </p:nvSpPr>
              <p:spPr bwMode="auto">
                <a:xfrm>
                  <a:off x="1111" y="3113"/>
                  <a:ext cx="3947" cy="363"/>
                </a:xfrm>
                <a:prstGeom prst="rect">
                  <a:avLst/>
                </a:prstGeom>
                <a:solidFill>
                  <a:srgbClr val="FFFFFF"/>
                </a:solidFill>
                <a:ln w="57150" cmpd="thinThick">
                  <a:solidFill>
                    <a:srgbClr val="000000"/>
                  </a:solidFill>
                  <a:miter lim="800000"/>
                  <a:headEnd/>
                  <a:tailEnd/>
                </a:ln>
              </p:spPr>
              <p:txBody>
                <a:bodyPr rot="0" vert="horz" wrap="square" lIns="63378" tIns="31689" rIns="63378" bIns="31689" anchor="t" anchorCtr="0" upright="1">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ar-SA" sz="1800" b="0" i="0" u="none" strike="noStrike" kern="0" cap="none" spc="0" normalizeH="0" baseline="0" noProof="0">
                      <a:ln>
                        <a:noFill/>
                      </a:ln>
                      <a:solidFill>
                        <a:srgbClr val="0000FF"/>
                      </a:solidFill>
                      <a:effectLst/>
                      <a:uLnTx/>
                      <a:uFillTx/>
                      <a:latin typeface="Calibri"/>
                      <a:ea typeface="Calibri"/>
                      <a:cs typeface="Arial"/>
                    </a:rPr>
                    <a:t>وضع الإطار العام لمشكلة البرمجة الخطية ضمن نظام</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p:txBody>
            </p:sp>
          </p:grpSp>
        </p:grpSp>
      </p:grpSp>
    </p:spTree>
  </p:cSld>
  <p:clrMapOvr>
    <a:masterClrMapping/>
  </p:clrMapOvr>
  <p:transition>
    <p:wheel spokes="1"/>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60</a:t>
            </a:fld>
            <a:endParaRPr lang="en-US"/>
          </a:p>
        </p:txBody>
      </p:sp>
      <p:sp>
        <p:nvSpPr>
          <p:cNvPr id="3" name="Rectangle 2"/>
          <p:cNvSpPr/>
          <p:nvPr/>
        </p:nvSpPr>
        <p:spPr>
          <a:xfrm>
            <a:off x="2411760" y="404664"/>
            <a:ext cx="5544616" cy="7694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JO" altLang="en-US" sz="4400" b="0" i="0" u="none" strike="noStrike" kern="0" cap="none" spc="0" normalizeH="0" baseline="0" noProof="0" dirty="0" smtClean="0">
                <a:ln>
                  <a:noFill/>
                </a:ln>
                <a:solidFill>
                  <a:srgbClr val="000000"/>
                </a:solidFill>
                <a:effectLst/>
                <a:uLnTx/>
                <a:uFillTx/>
                <a:latin typeface="Arial"/>
                <a:ea typeface="+mj-ea"/>
                <a:cs typeface="Arial"/>
              </a:rPr>
              <a:t>اعداد جدول الحل الابتدائي</a:t>
            </a:r>
            <a:endParaRPr kumimoji="0" lang="en-US" sz="1800" b="0" i="0" u="none" strike="noStrike" kern="0" cap="none" spc="0" normalizeH="0" baseline="0" noProof="0" dirty="0" smtClean="0">
              <a:ln>
                <a:noFill/>
              </a:ln>
              <a:solidFill>
                <a:sysClr val="windowText" lastClr="000000"/>
              </a:solidFill>
              <a:effectLst/>
              <a:uLnTx/>
              <a:uFillTx/>
            </a:endParaRPr>
          </a:p>
        </p:txBody>
      </p:sp>
      <p:graphicFrame>
        <p:nvGraphicFramePr>
          <p:cNvPr id="4" name="Table 3"/>
          <p:cNvGraphicFramePr>
            <a:graphicFrameLocks noGrp="1"/>
          </p:cNvGraphicFramePr>
          <p:nvPr/>
        </p:nvGraphicFramePr>
        <p:xfrm>
          <a:off x="791666" y="1481138"/>
          <a:ext cx="7895134" cy="4497388"/>
        </p:xfrm>
        <a:graphic>
          <a:graphicData uri="http://schemas.openxmlformats.org/drawingml/2006/table">
            <a:tbl>
              <a:tblPr rtl="1"/>
              <a:tblGrid>
                <a:gridCol w="1176337"/>
                <a:gridCol w="1174750"/>
                <a:gridCol w="1176338"/>
                <a:gridCol w="1174750"/>
                <a:gridCol w="1176337"/>
                <a:gridCol w="1174750"/>
                <a:gridCol w="841872"/>
              </a:tblGrid>
              <a:tr h="1123950">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R.H.S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X2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X1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B.V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5538">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3950">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3950">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cs typeface="Arial" pitchFamily="34" charset="0"/>
                        </a:defRPr>
                      </a:lvl1pPr>
                      <a:lvl2pPr>
                        <a:spcBef>
                          <a:spcPct val="20000"/>
                        </a:spcBef>
                        <a:defRPr sz="2400">
                          <a:solidFill>
                            <a:schemeClr val="tx1"/>
                          </a:solidFill>
                          <a:latin typeface="Arial" pitchFamily="34" charset="0"/>
                          <a:cs typeface="Arial" pitchFamily="34" charset="0"/>
                        </a:defRPr>
                      </a:lvl2pPr>
                      <a:lvl3pPr>
                        <a:spcBef>
                          <a:spcPct val="20000"/>
                        </a:spcBef>
                        <a:defRPr sz="2000">
                          <a:solidFill>
                            <a:schemeClr val="tx1"/>
                          </a:solidFill>
                          <a:latin typeface="Arial" pitchFamily="34" charset="0"/>
                          <a:cs typeface="Arial" pitchFamily="34" charset="0"/>
                        </a:defRPr>
                      </a:lvl3pPr>
                      <a:lvl4pPr>
                        <a:spcBef>
                          <a:spcPct val="20000"/>
                        </a:spcBef>
                        <a:defRPr>
                          <a:solidFill>
                            <a:schemeClr val="tx1"/>
                          </a:solidFill>
                          <a:latin typeface="Arial" pitchFamily="34" charset="0"/>
                          <a:cs typeface="Arial" pitchFamily="34" charset="0"/>
                        </a:defRPr>
                      </a:lvl4pPr>
                      <a:lvl5pPr>
                        <a:spcBef>
                          <a:spcPct val="20000"/>
                        </a:spcBef>
                        <a:defRPr>
                          <a:solidFill>
                            <a:schemeClr val="tx1"/>
                          </a:solidFill>
                          <a:latin typeface="Arial" pitchFamily="34" charset="0"/>
                          <a:cs typeface="Arial" pitchFamily="34" charset="0"/>
                        </a:defRPr>
                      </a:lvl5pPr>
                      <a:lvl6pPr fontAlgn="base">
                        <a:spcBef>
                          <a:spcPct val="20000"/>
                        </a:spcBef>
                        <a:spcAft>
                          <a:spcPct val="0"/>
                        </a:spcAft>
                        <a:defRPr>
                          <a:solidFill>
                            <a:schemeClr val="tx1"/>
                          </a:solidFill>
                          <a:latin typeface="Arial" pitchFamily="34" charset="0"/>
                          <a:cs typeface="Arial" pitchFamily="34" charset="0"/>
                        </a:defRPr>
                      </a:lvl6pPr>
                      <a:lvl7pPr fontAlgn="base">
                        <a:spcBef>
                          <a:spcPct val="20000"/>
                        </a:spcBef>
                        <a:spcAft>
                          <a:spcPct val="0"/>
                        </a:spcAft>
                        <a:defRPr>
                          <a:solidFill>
                            <a:schemeClr val="tx1"/>
                          </a:solidFill>
                          <a:latin typeface="Arial" pitchFamily="34" charset="0"/>
                          <a:cs typeface="Arial" pitchFamily="34" charset="0"/>
                        </a:defRPr>
                      </a:lvl7pPr>
                      <a:lvl8pPr fontAlgn="base">
                        <a:spcBef>
                          <a:spcPct val="20000"/>
                        </a:spcBef>
                        <a:spcAft>
                          <a:spcPct val="0"/>
                        </a:spcAft>
                        <a:defRPr>
                          <a:solidFill>
                            <a:schemeClr val="tx1"/>
                          </a:solidFill>
                          <a:latin typeface="Arial" pitchFamily="34" charset="0"/>
                          <a:cs typeface="Arial" pitchFamily="34" charset="0"/>
                        </a:defRPr>
                      </a:lvl8pPr>
                      <a:lvl9pPr fontAlgn="base">
                        <a:spcBef>
                          <a:spcPct val="2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S2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197811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61</a:t>
            </a:fld>
            <a:endParaRPr lang="en-US"/>
          </a:p>
        </p:txBody>
      </p:sp>
      <p:sp>
        <p:nvSpPr>
          <p:cNvPr id="3" name="Rectangle 2"/>
          <p:cNvSpPr/>
          <p:nvPr/>
        </p:nvSpPr>
        <p:spPr>
          <a:xfrm>
            <a:off x="539552" y="-64264"/>
            <a:ext cx="7920880" cy="4031873"/>
          </a:xfrm>
          <a:prstGeom prst="rect">
            <a:avLst/>
          </a:prstGeom>
        </p:spPr>
        <p:txBody>
          <a:bodyPr wrap="square">
            <a:spAutoFit/>
          </a:bodyPr>
          <a:lstStyle/>
          <a:p>
            <a:pPr marL="342900" lvl="0" indent="-342900" algn="r" rtl="1">
              <a:spcBef>
                <a:spcPct val="20000"/>
              </a:spcBef>
              <a:buFontTx/>
              <a:buChar char="•"/>
            </a:pPr>
            <a:r>
              <a:rPr lang="ar-JO" altLang="en-US" sz="3200" b="1" kern="0" dirty="0">
                <a:solidFill>
                  <a:srgbClr val="000000"/>
                </a:solidFill>
                <a:latin typeface="Arial"/>
                <a:cs typeface="Arial"/>
              </a:rPr>
              <a:t>اختيار المتغير الداخل والمتغير الخارج</a:t>
            </a:r>
          </a:p>
          <a:p>
            <a:pPr marL="342900" lvl="0" indent="-342900" algn="r" rtl="1">
              <a:spcBef>
                <a:spcPct val="20000"/>
              </a:spcBef>
              <a:buFontTx/>
              <a:buChar char="•"/>
            </a:pPr>
            <a:r>
              <a:rPr lang="ar-JO" altLang="en-US" sz="3200" b="1" kern="0" dirty="0">
                <a:solidFill>
                  <a:srgbClr val="000000"/>
                </a:solidFill>
                <a:latin typeface="Arial"/>
                <a:cs typeface="Arial"/>
              </a:rPr>
              <a:t>المتغير الداخل هو </a:t>
            </a:r>
            <a:r>
              <a:rPr lang="en-US" altLang="en-US" sz="3200" b="1" kern="0" dirty="0">
                <a:solidFill>
                  <a:srgbClr val="000000"/>
                </a:solidFill>
                <a:latin typeface="Arial"/>
                <a:cs typeface="Arial"/>
              </a:rPr>
              <a:t>X1</a:t>
            </a:r>
            <a:r>
              <a:rPr lang="ar-JO" altLang="en-US" sz="3200" b="1" kern="0" dirty="0">
                <a:solidFill>
                  <a:srgbClr val="000000"/>
                </a:solidFill>
                <a:latin typeface="Arial"/>
                <a:cs typeface="Arial"/>
              </a:rPr>
              <a:t> لأنه يمثل اكبر قيمة بإشارة سالبة</a:t>
            </a:r>
          </a:p>
          <a:p>
            <a:pPr marL="342900" lvl="0" indent="-342900" algn="r" rtl="1">
              <a:spcBef>
                <a:spcPct val="20000"/>
              </a:spcBef>
              <a:buFontTx/>
              <a:buChar char="•"/>
            </a:pPr>
            <a:r>
              <a:rPr lang="ar-JO" altLang="en-US" sz="3200" b="1" kern="0" dirty="0">
                <a:solidFill>
                  <a:srgbClr val="000000"/>
                </a:solidFill>
                <a:latin typeface="Arial"/>
                <a:cs typeface="Arial"/>
              </a:rPr>
              <a:t>المتغير الخارج هو </a:t>
            </a:r>
            <a:r>
              <a:rPr lang="en-US" altLang="en-US" sz="3200" b="1" kern="0" dirty="0">
                <a:solidFill>
                  <a:srgbClr val="000000"/>
                </a:solidFill>
                <a:latin typeface="Arial"/>
                <a:cs typeface="Arial"/>
              </a:rPr>
              <a:t>S2</a:t>
            </a:r>
            <a:r>
              <a:rPr lang="ar-JO" altLang="en-US" sz="3200" b="1" kern="0" dirty="0">
                <a:solidFill>
                  <a:srgbClr val="000000"/>
                </a:solidFill>
                <a:latin typeface="Arial"/>
                <a:cs typeface="Arial"/>
              </a:rPr>
              <a:t> لأنه يمثل اقل قيمة موجبة من حاصل قسمة </a:t>
            </a:r>
            <a:r>
              <a:rPr lang="en-US" altLang="en-US" sz="3200" b="1" kern="0" dirty="0">
                <a:solidFill>
                  <a:srgbClr val="000000"/>
                </a:solidFill>
                <a:latin typeface="Arial"/>
                <a:cs typeface="Arial"/>
              </a:rPr>
              <a:t>R.H.S.</a:t>
            </a:r>
            <a:r>
              <a:rPr lang="ar-JO" altLang="en-US" sz="3200" b="1" kern="0" dirty="0">
                <a:solidFill>
                  <a:srgbClr val="000000"/>
                </a:solidFill>
                <a:latin typeface="Arial"/>
                <a:cs typeface="Arial"/>
              </a:rPr>
              <a:t> على قيم عمود المحور.</a:t>
            </a:r>
          </a:p>
          <a:p>
            <a:pPr marL="342900" lvl="0" indent="-342900" algn="r" rtl="1">
              <a:spcBef>
                <a:spcPct val="20000"/>
              </a:spcBef>
              <a:buFontTx/>
              <a:buChar char="•"/>
            </a:pPr>
            <a:r>
              <a:rPr lang="ar-JO" altLang="en-US" sz="3200" b="1" kern="0" dirty="0">
                <a:solidFill>
                  <a:srgbClr val="000000"/>
                </a:solidFill>
                <a:latin typeface="Arial"/>
                <a:cs typeface="Arial"/>
              </a:rPr>
              <a:t>ايجاد قيمة المتغير الداخل </a:t>
            </a:r>
            <a:r>
              <a:rPr lang="en-US" altLang="en-US" sz="3200" b="1" kern="0" dirty="0">
                <a:solidFill>
                  <a:srgbClr val="000000"/>
                </a:solidFill>
                <a:latin typeface="Arial"/>
                <a:cs typeface="Arial"/>
              </a:rPr>
              <a:t>X1</a:t>
            </a:r>
            <a:endParaRPr lang="ar-JO" altLang="en-US" sz="3200" b="1" kern="0" dirty="0">
              <a:solidFill>
                <a:srgbClr val="000000"/>
              </a:solidFill>
              <a:latin typeface="Arial"/>
              <a:cs typeface="Arial"/>
            </a:endParaRPr>
          </a:p>
          <a:p>
            <a:pPr marL="342900" lvl="0" indent="-342900">
              <a:spcBef>
                <a:spcPct val="20000"/>
              </a:spcBef>
            </a:pPr>
            <a:r>
              <a:rPr lang="en-US" altLang="en-US" sz="3200" b="1" kern="0" dirty="0">
                <a:solidFill>
                  <a:srgbClr val="000000"/>
                </a:solidFill>
                <a:latin typeface="Arial"/>
                <a:cs typeface="Arial"/>
              </a:rPr>
              <a:t>X1=0/2   2/2   -2/2   0/2   ½   20/2</a:t>
            </a:r>
          </a:p>
          <a:p>
            <a:pPr marL="342900" lvl="0" indent="-342900">
              <a:spcBef>
                <a:spcPct val="20000"/>
              </a:spcBef>
            </a:pPr>
            <a:r>
              <a:rPr lang="en-US" altLang="en-US" sz="3200" b="1" kern="0" dirty="0">
                <a:solidFill>
                  <a:srgbClr val="000000"/>
                </a:solidFill>
                <a:latin typeface="Arial"/>
                <a:cs typeface="Arial"/>
              </a:rPr>
              <a:t>        0       1     -1       0    ½     10</a:t>
            </a:r>
          </a:p>
        </p:txBody>
      </p:sp>
    </p:spTree>
    <p:extLst>
      <p:ext uri="{BB962C8B-B14F-4D97-AF65-F5344CB8AC3E}">
        <p14:creationId xmlns:p14="http://schemas.microsoft.com/office/powerpoint/2010/main" val="18983375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62</a:t>
            </a:fld>
            <a:endParaRPr lang="en-US"/>
          </a:p>
        </p:txBody>
      </p:sp>
      <p:sp>
        <p:nvSpPr>
          <p:cNvPr id="3" name="Rectangle 2"/>
          <p:cNvSpPr/>
          <p:nvPr/>
        </p:nvSpPr>
        <p:spPr>
          <a:xfrm>
            <a:off x="2384542" y="404664"/>
            <a:ext cx="4374916" cy="76944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JO" altLang="en-US" sz="4400" b="0" i="0" u="none" strike="noStrike" kern="0" cap="none" spc="0" normalizeH="0" baseline="0" noProof="0" dirty="0" smtClean="0">
                <a:ln>
                  <a:noFill/>
                </a:ln>
                <a:solidFill>
                  <a:srgbClr val="000000"/>
                </a:solidFill>
                <a:effectLst/>
                <a:uLnTx/>
                <a:uFillTx/>
                <a:latin typeface="Arial"/>
                <a:ea typeface="+mj-ea"/>
                <a:cs typeface="Arial"/>
              </a:rPr>
              <a:t>اعداد جدول الحل الثاني</a:t>
            </a:r>
            <a:endParaRPr kumimoji="0" lang="en-US" sz="1800" b="0" i="0" u="none" strike="noStrike" kern="0" cap="none" spc="0" normalizeH="0" baseline="0" noProof="0" dirty="0" smtClean="0">
              <a:ln>
                <a:noFill/>
              </a:ln>
              <a:solidFill>
                <a:sysClr val="windowText" lastClr="000000"/>
              </a:solidFill>
              <a:effectLst/>
              <a:uLnTx/>
              <a:uFillTx/>
            </a:endParaRPr>
          </a:p>
        </p:txBody>
      </p:sp>
      <p:graphicFrame>
        <p:nvGraphicFramePr>
          <p:cNvPr id="4" name="Table 3"/>
          <p:cNvGraphicFramePr>
            <a:graphicFrameLocks noGrp="1"/>
          </p:cNvGraphicFramePr>
          <p:nvPr/>
        </p:nvGraphicFramePr>
        <p:xfrm>
          <a:off x="457200" y="1481138"/>
          <a:ext cx="8229600" cy="4497388"/>
        </p:xfrm>
        <a:graphic>
          <a:graphicData uri="http://schemas.openxmlformats.org/drawingml/2006/table">
            <a:tbl>
              <a:tblPr rtl="1"/>
              <a:tblGrid>
                <a:gridCol w="1176337"/>
                <a:gridCol w="1174750"/>
                <a:gridCol w="1176338"/>
                <a:gridCol w="1174750"/>
                <a:gridCol w="1176337"/>
                <a:gridCol w="1174750"/>
                <a:gridCol w="1176338"/>
              </a:tblGrid>
              <a:tr h="1123950">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R.H.S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S2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S1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X2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X1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Z</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B.V</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5538">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40</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Z</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3950">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30</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-3/2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S1</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3950">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10</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spcBef>
                          <a:spcPct val="20000"/>
                        </a:spcBef>
                        <a:defRPr kumimoji="0" sz="2800" kern="1200">
                          <a:solidFill>
                            <a:schemeClr val="tx1"/>
                          </a:solidFill>
                          <a:latin typeface="Arial" pitchFamily="34" charset="0"/>
                          <a:cs typeface="Arial" pitchFamily="34" charset="0"/>
                        </a:defRPr>
                      </a:lvl1pPr>
                      <a:lvl2pPr marL="457200" algn="l" rtl="0" eaLnBrk="1" latinLnBrk="0" hangingPunct="1">
                        <a:spcBef>
                          <a:spcPct val="20000"/>
                        </a:spcBef>
                        <a:defRPr kumimoji="0" sz="2400" kern="1200">
                          <a:solidFill>
                            <a:schemeClr val="tx1"/>
                          </a:solidFill>
                          <a:latin typeface="Arial" pitchFamily="34" charset="0"/>
                          <a:cs typeface="Arial" pitchFamily="34" charset="0"/>
                        </a:defRPr>
                      </a:lvl2pPr>
                      <a:lvl3pPr marL="914400" algn="l" rtl="0" eaLnBrk="1" latinLnBrk="0" hangingPunct="1">
                        <a:spcBef>
                          <a:spcPct val="20000"/>
                        </a:spcBef>
                        <a:defRPr kumimoji="0" sz="2000" kern="1200">
                          <a:solidFill>
                            <a:schemeClr val="tx1"/>
                          </a:solidFill>
                          <a:latin typeface="Arial" pitchFamily="34" charset="0"/>
                          <a:cs typeface="Arial" pitchFamily="34" charset="0"/>
                        </a:defRPr>
                      </a:lvl3pPr>
                      <a:lvl4pPr marL="1371600" algn="l" rtl="0" eaLnBrk="1" latinLnBrk="0" hangingPunct="1">
                        <a:spcBef>
                          <a:spcPct val="20000"/>
                        </a:spcBef>
                        <a:defRPr kumimoji="0" kern="1200">
                          <a:solidFill>
                            <a:schemeClr val="tx1"/>
                          </a:solidFill>
                          <a:latin typeface="Arial" pitchFamily="34" charset="0"/>
                          <a:cs typeface="Arial" pitchFamily="34" charset="0"/>
                        </a:defRPr>
                      </a:lvl4pPr>
                      <a:lvl5pPr marL="1828800" algn="l" rtl="0" eaLnBrk="1" latinLnBrk="0" hangingPunct="1">
                        <a:spcBef>
                          <a:spcPct val="20000"/>
                        </a:spcBef>
                        <a:defRPr kumimoji="0" kern="1200">
                          <a:solidFill>
                            <a:schemeClr val="tx1"/>
                          </a:solidFill>
                          <a:latin typeface="Arial" pitchFamily="34" charset="0"/>
                          <a:cs typeface="Arial" pitchFamily="34" charset="0"/>
                        </a:defRPr>
                      </a:lvl5pPr>
                      <a:lvl6pPr marL="22860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6pPr>
                      <a:lvl7pPr marL="27432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7pPr>
                      <a:lvl8pPr marL="32004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8pPr>
                      <a:lvl9pPr marL="3657600" algn="l" rtl="0" eaLnBrk="1" fontAlgn="base" latinLnBrk="0" hangingPunct="1">
                        <a:spcBef>
                          <a:spcPct val="20000"/>
                        </a:spcBef>
                        <a:spcAft>
                          <a:spcPct val="0"/>
                        </a:spcAft>
                        <a:defRPr kumimoji="0" kern="1200">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Arial" pitchFamily="34" charset="0"/>
                          <a:cs typeface="Arial" pitchFamily="34" charset="0"/>
                        </a:rPr>
                        <a:t>X1</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0219886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63</a:t>
            </a:fld>
            <a:endParaRPr lang="en-US"/>
          </a:p>
        </p:txBody>
      </p:sp>
      <p:sp>
        <p:nvSpPr>
          <p:cNvPr id="3" name="Rectangle 2"/>
          <p:cNvSpPr/>
          <p:nvPr/>
        </p:nvSpPr>
        <p:spPr>
          <a:xfrm>
            <a:off x="3479789" y="404664"/>
            <a:ext cx="2228495" cy="76944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JO" altLang="en-US" sz="4400" b="0" i="0" u="none" strike="noStrike" kern="0" cap="none" spc="0" normalizeH="0" baseline="0" noProof="0" dirty="0" smtClean="0">
                <a:ln>
                  <a:noFill/>
                </a:ln>
                <a:solidFill>
                  <a:srgbClr val="000000"/>
                </a:solidFill>
                <a:effectLst/>
                <a:uLnTx/>
                <a:uFillTx/>
                <a:latin typeface="Arial"/>
                <a:ea typeface="+mj-ea"/>
                <a:cs typeface="Arial"/>
              </a:rPr>
              <a:t>الحل الامثل</a:t>
            </a: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4" name="Rectangle 3"/>
          <p:cNvSpPr/>
          <p:nvPr/>
        </p:nvSpPr>
        <p:spPr>
          <a:xfrm>
            <a:off x="899592" y="1145700"/>
            <a:ext cx="7488832" cy="4819781"/>
          </a:xfrm>
          <a:prstGeom prst="rect">
            <a:avLst/>
          </a:prstGeom>
        </p:spPr>
        <p:txBody>
          <a:bodyPr wrap="square">
            <a:spAutoFit/>
          </a:bodyPr>
          <a:lstStyle/>
          <a:p>
            <a:pPr marL="342900" marR="0" lvl="0" indent="-342900" algn="r" defTabSz="914400" rtl="1" eaLnBrk="1" fontAlgn="auto" latinLnBrk="0" hangingPunct="1">
              <a:lnSpc>
                <a:spcPct val="100000"/>
              </a:lnSpc>
              <a:spcBef>
                <a:spcPct val="20000"/>
              </a:spcBef>
              <a:spcAft>
                <a:spcPts val="0"/>
              </a:spcAft>
              <a:buClrTx/>
              <a:buSzTx/>
              <a:buFontTx/>
              <a:buChar char="•"/>
              <a:tabLst/>
              <a:defRPr/>
            </a:pPr>
            <a:r>
              <a:rPr kumimoji="0" lang="ar-JO" altLang="en-US" sz="3200" b="1" i="0" u="none" strike="noStrike" kern="0" cap="none" spc="0" normalizeH="0" baseline="0" noProof="0" dirty="0" smtClean="0">
                <a:ln>
                  <a:noFill/>
                </a:ln>
                <a:solidFill>
                  <a:srgbClr val="000000"/>
                </a:solidFill>
                <a:effectLst/>
                <a:uLnTx/>
                <a:uFillTx/>
                <a:latin typeface="Arial"/>
                <a:cs typeface="Arial"/>
              </a:rPr>
              <a:t>لم نصل للحل الامثل بعد لأنه لا تزال هناك قيم سالبة في صف </a:t>
            </a:r>
            <a:r>
              <a:rPr kumimoji="0" lang="en-US" altLang="en-US" sz="3200" b="1" i="0" u="none" strike="noStrike" kern="0" cap="none" spc="0" normalizeH="0" baseline="0" noProof="0" dirty="0" smtClean="0">
                <a:ln>
                  <a:noFill/>
                </a:ln>
                <a:solidFill>
                  <a:srgbClr val="000000"/>
                </a:solidFill>
                <a:effectLst/>
                <a:uLnTx/>
                <a:uFillTx/>
                <a:latin typeface="Arial"/>
                <a:cs typeface="Arial"/>
              </a:rPr>
              <a:t>Z</a:t>
            </a:r>
            <a:r>
              <a:rPr kumimoji="0" lang="ar-JO" altLang="en-US" sz="3200" b="1" i="0" u="none" strike="noStrike" kern="0" cap="none" spc="0" normalizeH="0" baseline="0" noProof="0" dirty="0" smtClean="0">
                <a:ln>
                  <a:noFill/>
                </a:ln>
                <a:solidFill>
                  <a:srgbClr val="000000"/>
                </a:solidFill>
                <a:effectLst/>
                <a:uLnTx/>
                <a:uFillTx/>
                <a:latin typeface="Arial"/>
                <a:cs typeface="Arial"/>
              </a:rPr>
              <a:t>. </a:t>
            </a:r>
          </a:p>
          <a:p>
            <a:pPr marL="342900" marR="0" lvl="0" indent="-342900" algn="r" defTabSz="914400" rtl="1" eaLnBrk="1" fontAlgn="auto" latinLnBrk="0" hangingPunct="1">
              <a:lnSpc>
                <a:spcPct val="100000"/>
              </a:lnSpc>
              <a:spcBef>
                <a:spcPct val="20000"/>
              </a:spcBef>
              <a:spcAft>
                <a:spcPts val="0"/>
              </a:spcAft>
              <a:buClrTx/>
              <a:buSzTx/>
              <a:buFontTx/>
              <a:buChar char="•"/>
              <a:tabLst/>
              <a:defRPr/>
            </a:pPr>
            <a:r>
              <a:rPr kumimoji="0" lang="ar-JO" altLang="en-US" sz="3200" b="1" i="0" u="none" strike="noStrike" kern="0" cap="none" spc="0" normalizeH="0" baseline="0" noProof="0" dirty="0" smtClean="0">
                <a:ln>
                  <a:noFill/>
                </a:ln>
                <a:solidFill>
                  <a:srgbClr val="000000"/>
                </a:solidFill>
                <a:effectLst/>
                <a:uLnTx/>
                <a:uFillTx/>
                <a:latin typeface="Arial"/>
                <a:cs typeface="Arial"/>
              </a:rPr>
              <a:t>لذا نكمل الحل باختيار متغير داخل جديد وهو </a:t>
            </a:r>
            <a:r>
              <a:rPr kumimoji="0" lang="en-US" altLang="en-US" sz="3200" b="1" i="0" u="none" strike="noStrike" kern="0" cap="none" spc="0" normalizeH="0" baseline="0" noProof="0" dirty="0" smtClean="0">
                <a:ln>
                  <a:noFill/>
                </a:ln>
                <a:solidFill>
                  <a:srgbClr val="000000"/>
                </a:solidFill>
                <a:effectLst/>
                <a:uLnTx/>
                <a:uFillTx/>
                <a:latin typeface="Arial"/>
                <a:cs typeface="Arial"/>
              </a:rPr>
              <a:t>X2</a:t>
            </a:r>
            <a:r>
              <a:rPr kumimoji="0" lang="ar-JO" altLang="en-US" sz="3200" b="1" i="0" u="none" strike="noStrike" kern="0" cap="none" spc="0" normalizeH="0" baseline="0" noProof="0" dirty="0" smtClean="0">
                <a:ln>
                  <a:noFill/>
                </a:ln>
                <a:solidFill>
                  <a:srgbClr val="000000"/>
                </a:solidFill>
                <a:effectLst/>
                <a:uLnTx/>
                <a:uFillTx/>
                <a:latin typeface="Arial"/>
                <a:cs typeface="Arial"/>
              </a:rPr>
              <a:t> لأنه يمثل اكبر قيمة بإشارة سالبة.</a:t>
            </a:r>
          </a:p>
          <a:p>
            <a:pPr marL="342900" marR="0" lvl="0" indent="-342900" algn="r" defTabSz="914400" rtl="1" eaLnBrk="1" fontAlgn="auto" latinLnBrk="0" hangingPunct="1">
              <a:lnSpc>
                <a:spcPct val="100000"/>
              </a:lnSpc>
              <a:spcBef>
                <a:spcPct val="20000"/>
              </a:spcBef>
              <a:spcAft>
                <a:spcPts val="0"/>
              </a:spcAft>
              <a:buClrTx/>
              <a:buSzTx/>
              <a:buFontTx/>
              <a:buChar char="•"/>
              <a:tabLst/>
              <a:defRPr/>
            </a:pPr>
            <a:r>
              <a:rPr kumimoji="0" lang="ar-JO" altLang="en-US" sz="3200" b="1" i="0" u="none" strike="noStrike" kern="0" cap="none" spc="0" normalizeH="0" baseline="0" noProof="0" dirty="0" smtClean="0">
                <a:ln>
                  <a:noFill/>
                </a:ln>
                <a:solidFill>
                  <a:srgbClr val="000000"/>
                </a:solidFill>
                <a:effectLst/>
                <a:uLnTx/>
                <a:uFillTx/>
                <a:latin typeface="Arial"/>
                <a:cs typeface="Arial"/>
              </a:rPr>
              <a:t>اما المتغير الخارج فصعب تحديده لعدم وجود قيم موجبة من حاصل قسمة </a:t>
            </a:r>
            <a:r>
              <a:rPr kumimoji="0" lang="en-US" altLang="en-US" sz="3200" b="1" i="0" u="none" strike="noStrike" kern="0" cap="none" spc="0" normalizeH="0" baseline="0" noProof="0" dirty="0" smtClean="0">
                <a:ln>
                  <a:noFill/>
                </a:ln>
                <a:solidFill>
                  <a:srgbClr val="000000"/>
                </a:solidFill>
                <a:effectLst/>
                <a:uLnTx/>
                <a:uFillTx/>
                <a:latin typeface="Arial"/>
                <a:cs typeface="Arial"/>
              </a:rPr>
              <a:t>R.H.S. </a:t>
            </a:r>
            <a:r>
              <a:rPr kumimoji="0" lang="ar-JO" altLang="en-US" sz="3200" b="1" i="0" u="none" strike="noStrike" kern="0" cap="none" spc="0" normalizeH="0" baseline="0" noProof="0" dirty="0" smtClean="0">
                <a:ln>
                  <a:noFill/>
                </a:ln>
                <a:solidFill>
                  <a:srgbClr val="000000"/>
                </a:solidFill>
                <a:effectLst/>
                <a:uLnTx/>
                <a:uFillTx/>
                <a:latin typeface="Arial"/>
                <a:cs typeface="Arial"/>
              </a:rPr>
              <a:t>على قيم عمود المحور.</a:t>
            </a:r>
          </a:p>
          <a:p>
            <a:pPr marL="342900" marR="0" lvl="0" indent="-342900" algn="r" defTabSz="914400" rtl="1" eaLnBrk="1" fontAlgn="auto" latinLnBrk="0" hangingPunct="1">
              <a:lnSpc>
                <a:spcPct val="100000"/>
              </a:lnSpc>
              <a:spcBef>
                <a:spcPct val="20000"/>
              </a:spcBef>
              <a:spcAft>
                <a:spcPts val="0"/>
              </a:spcAft>
              <a:buClrTx/>
              <a:buSzTx/>
              <a:buFontTx/>
              <a:buChar char="•"/>
              <a:tabLst/>
              <a:defRPr/>
            </a:pPr>
            <a:r>
              <a:rPr kumimoji="0" lang="ar-JO" altLang="en-US" sz="3200" b="1" i="0" u="none" strike="noStrike" kern="0" cap="none" spc="0" normalizeH="0" baseline="0" noProof="0" dirty="0" smtClean="0">
                <a:ln>
                  <a:noFill/>
                </a:ln>
                <a:solidFill>
                  <a:srgbClr val="000000"/>
                </a:solidFill>
                <a:effectLst/>
                <a:uLnTx/>
                <a:uFillTx/>
                <a:latin typeface="Arial"/>
                <a:cs typeface="Arial"/>
              </a:rPr>
              <a:t>اذن هذه حالة خاصة من حالات السمبلكس وهي (حلول غير محدودة)</a:t>
            </a:r>
            <a:endParaRPr kumimoji="0" lang="en-U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12829313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64</a:t>
            </a:fld>
            <a:endParaRPr lang="en-US"/>
          </a:p>
        </p:txBody>
      </p:sp>
      <p:sp>
        <p:nvSpPr>
          <p:cNvPr id="3" name="Rectangle 2"/>
          <p:cNvSpPr/>
          <p:nvPr/>
        </p:nvSpPr>
        <p:spPr>
          <a:xfrm>
            <a:off x="2411760" y="332656"/>
            <a:ext cx="4572000" cy="830997"/>
          </a:xfrm>
          <a:prstGeom prst="rect">
            <a:avLst/>
          </a:prstGeom>
        </p:spPr>
        <p:txBody>
          <a:bodyPr>
            <a:spAutoFit/>
          </a:bodyPr>
          <a:lstStyle/>
          <a:p>
            <a:pPr lvl="0" algn="ctr"/>
            <a:r>
              <a:rPr lang="ar-EG" sz="2400" b="1" dirty="0">
                <a:solidFill>
                  <a:srgbClr val="7D3C4A">
                    <a:lumMod val="50000"/>
                  </a:srgbClr>
                </a:solidFill>
                <a:latin typeface="David" pitchFamily="34" charset="-79"/>
              </a:rPr>
              <a:t>مادة البرمجه الخطيه </a:t>
            </a:r>
            <a:br>
              <a:rPr lang="ar-EG" sz="2400" b="1" dirty="0">
                <a:solidFill>
                  <a:srgbClr val="7D3C4A">
                    <a:lumMod val="50000"/>
                  </a:srgbClr>
                </a:solidFill>
                <a:latin typeface="David" pitchFamily="34" charset="-79"/>
              </a:rPr>
            </a:br>
            <a:r>
              <a:rPr lang="ar-EG" sz="2400" b="1" dirty="0">
                <a:solidFill>
                  <a:srgbClr val="7D3C4A">
                    <a:lumMod val="50000"/>
                  </a:srgbClr>
                </a:solidFill>
                <a:latin typeface="David" pitchFamily="34" charset="-79"/>
              </a:rPr>
              <a:t>المحاضرة </a:t>
            </a:r>
            <a:r>
              <a:rPr lang="ar-EG" sz="2400" b="1" dirty="0" smtClean="0">
                <a:solidFill>
                  <a:srgbClr val="7D3C4A">
                    <a:lumMod val="50000"/>
                  </a:srgbClr>
                </a:solidFill>
                <a:latin typeface="David" pitchFamily="34" charset="-79"/>
              </a:rPr>
              <a:t>العاشره</a:t>
            </a:r>
            <a:endParaRPr lang="en-US" dirty="0">
              <a:solidFill>
                <a:prstClr val="black"/>
              </a:solidFill>
            </a:endParaRPr>
          </a:p>
        </p:txBody>
      </p:sp>
      <p:sp>
        <p:nvSpPr>
          <p:cNvPr id="4" name="Rectangle 3"/>
          <p:cNvSpPr/>
          <p:nvPr/>
        </p:nvSpPr>
        <p:spPr>
          <a:xfrm>
            <a:off x="1652020" y="1353036"/>
            <a:ext cx="6480720" cy="1754326"/>
          </a:xfrm>
          <a:prstGeom prst="rect">
            <a:avLst/>
          </a:prstGeom>
        </p:spPr>
        <p:txBody>
          <a:bodyPr wrap="square">
            <a:spAutoFit/>
          </a:bodyPr>
          <a:lstStyle/>
          <a:p>
            <a:pPr lvl="0" algn="ctr"/>
            <a:r>
              <a:rPr lang="ar-EG" sz="3600" b="1" dirty="0" smtClean="0">
                <a:effectLst>
                  <a:outerShdw blurRad="38100" dist="38100" dir="2700000" algn="tl">
                    <a:srgbClr val="000000">
                      <a:alpha val="43137"/>
                    </a:srgbClr>
                  </a:outerShdw>
                </a:effectLst>
                <a:latin typeface="Simplified Arabic" pitchFamily="18" charset="-78"/>
                <a:cs typeface="Simplified Arabic" pitchFamily="18" charset="-78"/>
              </a:rPr>
              <a:t>مشكلات النقل</a:t>
            </a:r>
          </a:p>
          <a:p>
            <a:pPr lvl="0" algn="ctr"/>
            <a:r>
              <a:rPr lang="ar-EG" sz="3600" b="1" dirty="0" smtClean="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rPr>
              <a:t>لطلبة </a:t>
            </a:r>
            <a:r>
              <a:rPr lang="ar-EG" sz="3600" b="1" dirty="0">
                <a:solidFill>
                  <a:srgbClr val="00B050"/>
                </a:solidFill>
                <a:effectLst>
                  <a:outerShdw blurRad="38100" dist="38100" dir="2700000" algn="tl">
                    <a:srgbClr val="000000">
                      <a:alpha val="43137"/>
                    </a:srgbClr>
                  </a:outerShdw>
                </a:effectLst>
                <a:latin typeface="Simplified Arabic" pitchFamily="18" charset="-78"/>
                <a:cs typeface="Simplified Arabic" pitchFamily="18" charset="-78"/>
              </a:rPr>
              <a:t>كلية التربية الاساسيه / قسم الرياضيات/ المرحلة الرابعه</a:t>
            </a:r>
            <a:endParaRPr lang="en-US" dirty="0">
              <a:solidFill>
                <a:prstClr val="black"/>
              </a:solidFill>
            </a:endParaRPr>
          </a:p>
        </p:txBody>
      </p:sp>
      <p:sp>
        <p:nvSpPr>
          <p:cNvPr id="5" name="Rectangle 4"/>
          <p:cNvSpPr/>
          <p:nvPr/>
        </p:nvSpPr>
        <p:spPr>
          <a:xfrm>
            <a:off x="2555776" y="3212976"/>
            <a:ext cx="4572000" cy="2226250"/>
          </a:xfrm>
          <a:prstGeom prst="rect">
            <a:avLst/>
          </a:prstGeom>
        </p:spPr>
        <p:txBody>
          <a:bodyPr>
            <a:spAutoFit/>
          </a:bodyPr>
          <a:lstStyle/>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اعداد</a:t>
            </a:r>
          </a:p>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المدرس المساعد</a:t>
            </a:r>
          </a:p>
          <a:p>
            <a:pPr marR="64008" lvl="0" algn="ctr" fontAlgn="auto">
              <a:spcBef>
                <a:spcPts val="400"/>
              </a:spcBef>
              <a:spcAft>
                <a:spcPts val="0"/>
              </a:spcAft>
              <a:buClr>
                <a:srgbClr val="2DA2BF"/>
              </a:buClr>
              <a:buSzPct val="68000"/>
            </a:pPr>
            <a:r>
              <a:rPr lang="ar-EG" sz="4400" b="1" dirty="0">
                <a:solidFill>
                  <a:srgbClr val="FF0000"/>
                </a:solidFill>
                <a:latin typeface="Elephant" pitchFamily="18" charset="0"/>
                <a:cs typeface="Aharoni" pitchFamily="2" charset="-79"/>
              </a:rPr>
              <a:t>فاتن عبد الرحمن حميد</a:t>
            </a:r>
            <a:endParaRPr lang="en-US" dirty="0">
              <a:solidFill>
                <a:prstClr val="black"/>
              </a:solidFill>
            </a:endParaRPr>
          </a:p>
        </p:txBody>
      </p:sp>
    </p:spTree>
    <p:extLst>
      <p:ext uri="{BB962C8B-B14F-4D97-AF65-F5344CB8AC3E}">
        <p14:creationId xmlns:p14="http://schemas.microsoft.com/office/powerpoint/2010/main" val="11674552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65</a:t>
            </a:fld>
            <a:endParaRPr lang="en-US"/>
          </a:p>
        </p:txBody>
      </p:sp>
      <p:sp>
        <p:nvSpPr>
          <p:cNvPr id="3" name="Rectangle 2"/>
          <p:cNvSpPr/>
          <p:nvPr/>
        </p:nvSpPr>
        <p:spPr>
          <a:xfrm>
            <a:off x="1115616" y="548680"/>
            <a:ext cx="7128792" cy="5719579"/>
          </a:xfrm>
          <a:prstGeom prst="rect">
            <a:avLst/>
          </a:prstGeom>
        </p:spPr>
        <p:txBody>
          <a:bodyPr wrap="square">
            <a:spAutoFit/>
          </a:bodyPr>
          <a:lstStyle/>
          <a:p>
            <a:pPr algn="just" rtl="1">
              <a:lnSpc>
                <a:spcPct val="115000"/>
              </a:lnSpc>
              <a:spcBef>
                <a:spcPts val="600"/>
              </a:spcBef>
              <a:spcAft>
                <a:spcPts val="0"/>
              </a:spcAft>
            </a:pPr>
            <a:r>
              <a:rPr lang="ar-EG" sz="3200" b="1" dirty="0">
                <a:latin typeface="Calibri"/>
                <a:ea typeface="Times New Roman"/>
                <a:cs typeface="Times New Roman"/>
              </a:rPr>
              <a:t>مشاكل النقل</a:t>
            </a:r>
            <a:endParaRPr lang="en-US" sz="3200" dirty="0">
              <a:latin typeface="Calibri"/>
              <a:ea typeface="Calibri"/>
              <a:cs typeface="Arial"/>
            </a:endParaRPr>
          </a:p>
          <a:p>
            <a:pPr algn="r" rtl="1">
              <a:lnSpc>
                <a:spcPct val="115000"/>
              </a:lnSpc>
              <a:spcAft>
                <a:spcPts val="0"/>
              </a:spcAft>
            </a:pPr>
            <a:r>
              <a:rPr lang="ar-SA" sz="3200" dirty="0">
                <a:solidFill>
                  <a:srgbClr val="000000"/>
                </a:solidFill>
                <a:latin typeface="Calibri"/>
                <a:ea typeface="Calibri"/>
                <a:cs typeface="Times New Roman"/>
              </a:rPr>
              <a:t>تعتبر مشكلة النقل حالة خاصة من البرمجة الخطية، والتي يمكن حلها بط ريقة أكثر كفاية من طريقة السمبلكس بسبب طبيعة تكوينه ا</a:t>
            </a:r>
            <a:r>
              <a:rPr lang="en-US" sz="3200" dirty="0">
                <a:solidFill>
                  <a:srgbClr val="000000"/>
                </a:solidFill>
                <a:latin typeface="Times New Roman"/>
                <a:ea typeface="Calibri"/>
                <a:cs typeface="Arial"/>
              </a:rPr>
              <a:t>. </a:t>
            </a:r>
            <a:r>
              <a:rPr lang="ar-SA" sz="3200" dirty="0">
                <a:solidFill>
                  <a:srgbClr val="000000"/>
                </a:solidFill>
                <a:latin typeface="Calibri"/>
                <a:ea typeface="Calibri"/>
                <a:cs typeface="Times New Roman"/>
              </a:rPr>
              <a:t>وهي تعالج بصفة عامة مشاكل نقل البضائع وتوزيعه ا</a:t>
            </a:r>
            <a:r>
              <a:rPr lang="en-US" sz="3200" dirty="0">
                <a:solidFill>
                  <a:srgbClr val="000000"/>
                </a:solidFill>
                <a:latin typeface="Times New Roman"/>
                <a:ea typeface="Calibri"/>
                <a:cs typeface="Arial"/>
              </a:rPr>
              <a:t>. </a:t>
            </a:r>
            <a:r>
              <a:rPr lang="ar-SA" sz="3200" dirty="0">
                <a:solidFill>
                  <a:srgbClr val="000000"/>
                </a:solidFill>
                <a:latin typeface="Calibri"/>
                <a:ea typeface="Calibri"/>
                <a:cs typeface="Times New Roman"/>
              </a:rPr>
              <a:t>إلا أن هذا لا يمنع من استخدام نموذج مشكلة النقل بعد تعديله في ولا يشترط أن يك ون لها ،</a:t>
            </a:r>
            <a:r>
              <a:rPr lang="en-US" sz="3200" dirty="0">
                <a:solidFill>
                  <a:srgbClr val="000000"/>
                </a:solidFill>
                <a:latin typeface="Times New Roman"/>
                <a:ea typeface="Calibri"/>
                <a:cs typeface="Arial"/>
              </a:rPr>
              <a:t>Structure </a:t>
            </a:r>
            <a:r>
              <a:rPr lang="ar-SA" sz="3200" dirty="0">
                <a:solidFill>
                  <a:srgbClr val="000000"/>
                </a:solidFill>
                <a:latin typeface="Calibri"/>
                <a:ea typeface="Calibri"/>
                <a:cs typeface="Times New Roman"/>
              </a:rPr>
              <a:t>حل مشاكل أخرى مماثلة من حيث التكوين</a:t>
            </a:r>
            <a:endParaRPr lang="en-US" sz="3200" dirty="0">
              <a:latin typeface="Calibri"/>
              <a:ea typeface="Calibri"/>
              <a:cs typeface="Arial"/>
            </a:endParaRPr>
          </a:p>
          <a:p>
            <a:pPr algn="r" rtl="1">
              <a:lnSpc>
                <a:spcPct val="115000"/>
              </a:lnSpc>
              <a:spcAft>
                <a:spcPts val="0"/>
              </a:spcAft>
            </a:pPr>
            <a:r>
              <a:rPr lang="ar-SA" sz="3200" dirty="0">
                <a:solidFill>
                  <a:srgbClr val="000000"/>
                </a:solidFill>
                <a:latin typeface="Calibri"/>
                <a:ea typeface="Calibri"/>
                <a:cs typeface="Times New Roman"/>
              </a:rPr>
              <a:t>علاقة بالمواصلات ونقل البضائع كمشاكل التمويل على سبيل المثال</a:t>
            </a:r>
            <a:r>
              <a:rPr lang="en-US" sz="3200" dirty="0" smtClean="0">
                <a:solidFill>
                  <a:srgbClr val="000000"/>
                </a:solidFill>
                <a:latin typeface="Times New Roman"/>
                <a:ea typeface="Calibri"/>
                <a:cs typeface="Arial"/>
              </a:rPr>
              <a:t>.</a:t>
            </a:r>
            <a:endParaRPr lang="en-US" sz="3200" dirty="0">
              <a:latin typeface="Calibri"/>
              <a:ea typeface="Calibri"/>
              <a:cs typeface="Arial"/>
            </a:endParaRPr>
          </a:p>
        </p:txBody>
      </p:sp>
    </p:spTree>
    <p:extLst>
      <p:ext uri="{BB962C8B-B14F-4D97-AF65-F5344CB8AC3E}">
        <p14:creationId xmlns:p14="http://schemas.microsoft.com/office/powerpoint/2010/main" val="25545587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66</a:t>
            </a:fld>
            <a:endParaRPr lang="en-US"/>
          </a:p>
        </p:txBody>
      </p:sp>
      <p:sp>
        <p:nvSpPr>
          <p:cNvPr id="3" name="Rectangle 2"/>
          <p:cNvSpPr/>
          <p:nvPr/>
        </p:nvSpPr>
        <p:spPr>
          <a:xfrm>
            <a:off x="971600" y="620688"/>
            <a:ext cx="7560839" cy="6038576"/>
          </a:xfrm>
          <a:prstGeom prst="rect">
            <a:avLst/>
          </a:prstGeom>
        </p:spPr>
        <p:txBody>
          <a:bodyPr wrap="square">
            <a:spAutoFit/>
          </a:bodyPr>
          <a:lstStyle/>
          <a:p>
            <a:pPr algn="r" rtl="1">
              <a:lnSpc>
                <a:spcPct val="115000"/>
              </a:lnSpc>
              <a:spcAft>
                <a:spcPts val="0"/>
              </a:spcAft>
            </a:pPr>
            <a:r>
              <a:rPr lang="ar-EG" sz="2800" dirty="0">
                <a:solidFill>
                  <a:srgbClr val="0000FF"/>
                </a:solidFill>
                <a:latin typeface="Calibri"/>
                <a:ea typeface="Calibri"/>
                <a:cs typeface="Times New Roman"/>
              </a:rPr>
              <a:t>عناصر مشاكل النقل</a:t>
            </a:r>
            <a:endParaRPr lang="en-US" sz="2800" dirty="0">
              <a:latin typeface="Calibri"/>
              <a:ea typeface="Calibri"/>
              <a:cs typeface="Arial"/>
            </a:endParaRPr>
          </a:p>
          <a:p>
            <a:pPr algn="r" rtl="1">
              <a:lnSpc>
                <a:spcPct val="115000"/>
              </a:lnSpc>
              <a:spcAft>
                <a:spcPts val="0"/>
              </a:spcAft>
            </a:pPr>
            <a:r>
              <a:rPr lang="en-US" sz="2800" dirty="0">
                <a:solidFill>
                  <a:srgbClr val="0000FF"/>
                </a:solidFill>
                <a:latin typeface="Times New Roman"/>
                <a:ea typeface="Calibri"/>
                <a:cs typeface="Arial"/>
              </a:rPr>
              <a:t> </a:t>
            </a:r>
            <a:r>
              <a:rPr lang="ar-SA" sz="2800" dirty="0" smtClean="0">
                <a:solidFill>
                  <a:srgbClr val="000000"/>
                </a:solidFill>
                <a:latin typeface="Calibri"/>
                <a:ea typeface="Calibri"/>
                <a:cs typeface="Times New Roman"/>
              </a:rPr>
              <a:t>من </a:t>
            </a:r>
            <a:r>
              <a:rPr lang="ar-SA" sz="2800" dirty="0">
                <a:solidFill>
                  <a:srgbClr val="000000"/>
                </a:solidFill>
                <a:latin typeface="Calibri"/>
                <a:ea typeface="Calibri"/>
                <a:cs typeface="Times New Roman"/>
              </a:rPr>
              <a:t>المتطلبات الأساسية لتطبيق أسلوب مشكلة النقل في حل مشكلة إدارية توفر العناصر التالية</a:t>
            </a:r>
            <a:r>
              <a:rPr lang="en-US" sz="2800" dirty="0">
                <a:solidFill>
                  <a:srgbClr val="000000"/>
                </a:solidFill>
                <a:latin typeface="Times New Roman"/>
                <a:ea typeface="Calibri"/>
                <a:cs typeface="Arial"/>
              </a:rPr>
              <a:t>:</a:t>
            </a:r>
            <a:endParaRPr lang="en-US" sz="2800" dirty="0">
              <a:latin typeface="Calibri"/>
              <a:ea typeface="Calibri"/>
              <a:cs typeface="Arial"/>
            </a:endParaRPr>
          </a:p>
          <a:p>
            <a:pPr algn="r" rtl="1">
              <a:lnSpc>
                <a:spcPct val="115000"/>
              </a:lnSpc>
              <a:spcAft>
                <a:spcPts val="0"/>
              </a:spcAft>
            </a:pPr>
            <a:r>
              <a:rPr lang="ar-SA" sz="2800" dirty="0">
                <a:solidFill>
                  <a:srgbClr val="000000"/>
                </a:solidFill>
                <a:latin typeface="Calibri"/>
                <a:ea typeface="Calibri"/>
                <a:cs typeface="Times New Roman"/>
              </a:rPr>
              <a:t>١</a:t>
            </a:r>
            <a:r>
              <a:rPr lang="en-US" sz="2800" dirty="0">
                <a:solidFill>
                  <a:srgbClr val="000000"/>
                </a:solidFill>
                <a:latin typeface="Times New Roman"/>
                <a:ea typeface="Calibri"/>
                <a:cs typeface="Arial"/>
              </a:rPr>
              <a:t>- </a:t>
            </a:r>
            <a:r>
              <a:rPr lang="ar-SA" sz="2800" dirty="0">
                <a:solidFill>
                  <a:srgbClr val="000000"/>
                </a:solidFill>
                <a:latin typeface="Calibri"/>
                <a:ea typeface="Calibri"/>
                <a:cs typeface="Times New Roman"/>
              </a:rPr>
              <a:t>مواقع توزيع مصانع، مستودعا ت</a:t>
            </a:r>
            <a:r>
              <a:rPr lang="en-US" sz="2800" dirty="0">
                <a:solidFill>
                  <a:srgbClr val="000000"/>
                </a:solidFill>
                <a:latin typeface="Times New Roman"/>
                <a:ea typeface="Calibri"/>
                <a:cs typeface="Arial"/>
              </a:rPr>
              <a:t>) </a:t>
            </a:r>
            <a:r>
              <a:rPr lang="ar-SA" sz="2800" dirty="0">
                <a:solidFill>
                  <a:srgbClr val="000000"/>
                </a:solidFill>
                <a:latin typeface="Calibri"/>
                <a:ea typeface="Calibri"/>
                <a:cs typeface="Times New Roman"/>
              </a:rPr>
              <a:t>لكل منها طاقة محددة</a:t>
            </a:r>
            <a:r>
              <a:rPr lang="en-US" sz="2800" dirty="0">
                <a:solidFill>
                  <a:srgbClr val="000000"/>
                </a:solidFill>
                <a:latin typeface="Times New Roman"/>
                <a:ea typeface="Calibri"/>
                <a:cs typeface="Arial"/>
              </a:rPr>
              <a:t> (</a:t>
            </a:r>
            <a:r>
              <a:rPr lang="ar-SA" sz="2800" dirty="0">
                <a:solidFill>
                  <a:srgbClr val="000000"/>
                </a:solidFill>
                <a:latin typeface="Calibri"/>
                <a:ea typeface="Calibri"/>
                <a:cs typeface="Times New Roman"/>
              </a:rPr>
              <a:t>كمية عرض</a:t>
            </a:r>
            <a:endParaRPr lang="en-US" sz="2800" dirty="0">
              <a:latin typeface="Calibri"/>
              <a:ea typeface="Calibri"/>
              <a:cs typeface="Arial"/>
            </a:endParaRPr>
          </a:p>
          <a:p>
            <a:pPr algn="r" rtl="1">
              <a:lnSpc>
                <a:spcPct val="115000"/>
              </a:lnSpc>
              <a:spcAft>
                <a:spcPts val="0"/>
              </a:spcAft>
            </a:pPr>
            <a:r>
              <a:rPr lang="ar-SA" sz="2800" dirty="0">
                <a:solidFill>
                  <a:srgbClr val="000000"/>
                </a:solidFill>
                <a:latin typeface="Calibri"/>
                <a:ea typeface="Calibri"/>
                <a:cs typeface="Times New Roman"/>
              </a:rPr>
              <a:t>٢</a:t>
            </a:r>
            <a:r>
              <a:rPr lang="en-US" sz="2800" dirty="0">
                <a:solidFill>
                  <a:srgbClr val="000000"/>
                </a:solidFill>
                <a:latin typeface="Times New Roman"/>
                <a:ea typeface="Calibri"/>
                <a:cs typeface="Arial"/>
              </a:rPr>
              <a:t>- </a:t>
            </a:r>
            <a:r>
              <a:rPr lang="ar-SA" sz="2800" dirty="0">
                <a:solidFill>
                  <a:srgbClr val="000000"/>
                </a:solidFill>
                <a:latin typeface="Calibri"/>
                <a:ea typeface="Calibri"/>
                <a:cs typeface="Times New Roman"/>
              </a:rPr>
              <a:t>مواقع طلب مراكز تجارية، وزبائن محددة موا قعهم لكل مهم طلب محدد</a:t>
            </a:r>
            <a:endParaRPr lang="en-US" sz="2800" dirty="0">
              <a:latin typeface="Calibri"/>
              <a:ea typeface="Calibri"/>
              <a:cs typeface="Arial"/>
            </a:endParaRPr>
          </a:p>
          <a:p>
            <a:pPr algn="r" rtl="1">
              <a:lnSpc>
                <a:spcPct val="115000"/>
              </a:lnSpc>
              <a:spcAft>
                <a:spcPts val="0"/>
              </a:spcAft>
            </a:pPr>
            <a:r>
              <a:rPr lang="ar-SA" sz="2800" dirty="0">
                <a:solidFill>
                  <a:srgbClr val="000000"/>
                </a:solidFill>
                <a:latin typeface="Calibri"/>
                <a:ea typeface="Calibri"/>
                <a:cs typeface="Times New Roman"/>
              </a:rPr>
              <a:t>٣</a:t>
            </a:r>
            <a:r>
              <a:rPr lang="en-US" sz="2800" dirty="0">
                <a:solidFill>
                  <a:srgbClr val="000000"/>
                </a:solidFill>
                <a:latin typeface="Times New Roman"/>
                <a:ea typeface="Calibri"/>
                <a:cs typeface="Arial"/>
              </a:rPr>
              <a:t>- </a:t>
            </a:r>
            <a:r>
              <a:rPr lang="ar-SA" sz="2800" dirty="0">
                <a:solidFill>
                  <a:srgbClr val="000000"/>
                </a:solidFill>
                <a:latin typeface="Calibri"/>
                <a:ea typeface="Calibri"/>
                <a:cs typeface="Times New Roman"/>
              </a:rPr>
              <a:t>هناك تكلفة نقل محددة مسبقًا لنقل البضاعة من الفئة  ١ إلى الفئة  ٢</a:t>
            </a:r>
            <a:endParaRPr lang="en-US" sz="2800" dirty="0">
              <a:latin typeface="Calibri"/>
              <a:ea typeface="Calibri"/>
              <a:cs typeface="Arial"/>
            </a:endParaRPr>
          </a:p>
          <a:p>
            <a:pPr algn="r" rtl="1">
              <a:lnSpc>
                <a:spcPct val="115000"/>
              </a:lnSpc>
              <a:spcAft>
                <a:spcPts val="0"/>
              </a:spcAft>
            </a:pPr>
            <a:r>
              <a:rPr lang="ar-SA" sz="2800" dirty="0">
                <a:solidFill>
                  <a:srgbClr val="000000"/>
                </a:solidFill>
                <a:latin typeface="Calibri"/>
                <a:ea typeface="Calibri"/>
                <a:cs typeface="Times New Roman"/>
              </a:rPr>
              <a:t>٤</a:t>
            </a:r>
            <a:r>
              <a:rPr lang="en-US" sz="2800" dirty="0">
                <a:solidFill>
                  <a:srgbClr val="000000"/>
                </a:solidFill>
                <a:latin typeface="Times New Roman"/>
                <a:ea typeface="Calibri"/>
                <a:cs typeface="Arial"/>
              </a:rPr>
              <a:t>- </a:t>
            </a:r>
            <a:r>
              <a:rPr lang="ar-SA" sz="2800" dirty="0">
                <a:solidFill>
                  <a:srgbClr val="000000"/>
                </a:solidFill>
                <a:latin typeface="Calibri"/>
                <a:ea typeface="Calibri"/>
                <a:cs typeface="Times New Roman"/>
              </a:rPr>
              <a:t>لكي نستطيع حل المشكلة يجب أن تكون كمية العرض تساوي تمامًا كمية الطلب وهذا شبه مستحيل في الحياة العملية، لذلك فإننا نتغلب عليها بحيلة رياضية</a:t>
            </a:r>
            <a:endParaRPr lang="en-US" sz="2800" dirty="0">
              <a:effectLst/>
              <a:latin typeface="Calibri"/>
              <a:ea typeface="Calibri"/>
              <a:cs typeface="Arial"/>
            </a:endParaRPr>
          </a:p>
        </p:txBody>
      </p:sp>
    </p:spTree>
    <p:extLst>
      <p:ext uri="{BB962C8B-B14F-4D97-AF65-F5344CB8AC3E}">
        <p14:creationId xmlns:p14="http://schemas.microsoft.com/office/powerpoint/2010/main" val="14831147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626926-275D-4A44-A43C-63FEAC78A3C2}" type="slidenum">
              <a:rPr lang="en-US" smtClean="0"/>
              <a:pPr>
                <a:defRPr/>
              </a:pPr>
              <a:t>67</a:t>
            </a:fld>
            <a:endParaRPr lang="en-US"/>
          </a:p>
        </p:txBody>
      </p:sp>
      <p:sp>
        <p:nvSpPr>
          <p:cNvPr id="3" name="Rectangle 2"/>
          <p:cNvSpPr/>
          <p:nvPr/>
        </p:nvSpPr>
        <p:spPr>
          <a:xfrm>
            <a:off x="1187624" y="188640"/>
            <a:ext cx="7272808" cy="4552015"/>
          </a:xfrm>
          <a:prstGeom prst="rect">
            <a:avLst/>
          </a:prstGeom>
        </p:spPr>
        <p:txBody>
          <a:bodyPr wrap="square">
            <a:spAutoFit/>
          </a:bodyPr>
          <a:lstStyle/>
          <a:p>
            <a:pPr algn="just" rtl="1">
              <a:lnSpc>
                <a:spcPct val="115000"/>
              </a:lnSpc>
              <a:spcAft>
                <a:spcPts val="0"/>
              </a:spcAft>
            </a:pPr>
            <a:r>
              <a:rPr lang="ar-EG" sz="2800" dirty="0">
                <a:solidFill>
                  <a:srgbClr val="0000FF"/>
                </a:solidFill>
                <a:latin typeface="Calibri"/>
                <a:ea typeface="Calibri"/>
                <a:cs typeface="Times New Roman"/>
              </a:rPr>
              <a:t>طرق ايجاد مشاكل النقل</a:t>
            </a:r>
            <a:endParaRPr lang="en-US" sz="2800" dirty="0">
              <a:latin typeface="Calibri"/>
              <a:ea typeface="Calibri"/>
              <a:cs typeface="Arial"/>
            </a:endParaRPr>
          </a:p>
          <a:p>
            <a:pPr algn="just" rtl="1">
              <a:lnSpc>
                <a:spcPct val="115000"/>
              </a:lnSpc>
              <a:spcAft>
                <a:spcPts val="0"/>
              </a:spcAft>
            </a:pPr>
            <a:r>
              <a:rPr lang="ar-SA" sz="2800" dirty="0">
                <a:solidFill>
                  <a:srgbClr val="000000"/>
                </a:solidFill>
                <a:latin typeface="Calibri"/>
                <a:ea typeface="Calibri"/>
                <a:cs typeface="Times New Roman"/>
              </a:rPr>
              <a:t>إن الهدف الأساسي هنا هو إيجاد أقل تكلفة كلية لنقل البضائع من أماكن إنتاجها والتي تمثل الصفو ف</a:t>
            </a:r>
            <a:r>
              <a:rPr lang="en-US" sz="2800" dirty="0">
                <a:solidFill>
                  <a:srgbClr val="000000"/>
                </a:solidFill>
                <a:latin typeface="Times New Roman"/>
                <a:ea typeface="Calibri"/>
                <a:cs typeface="Arial"/>
              </a:rPr>
              <a:t>) </a:t>
            </a:r>
            <a:r>
              <a:rPr lang="ar-SA" sz="2800" dirty="0">
                <a:solidFill>
                  <a:srgbClr val="000000"/>
                </a:solidFill>
                <a:latin typeface="Calibri"/>
                <a:ea typeface="Calibri"/>
                <a:cs typeface="Times New Roman"/>
              </a:rPr>
              <a:t>إلى المستودعات أو المحلات أو المستهلك</a:t>
            </a:r>
            <a:r>
              <a:rPr lang="en-US" sz="2800" dirty="0">
                <a:solidFill>
                  <a:srgbClr val="000000"/>
                </a:solidFill>
                <a:latin typeface="Times New Roman"/>
                <a:ea typeface="Calibri"/>
                <a:cs typeface="Arial"/>
              </a:rPr>
              <a:t> (</a:t>
            </a:r>
            <a:r>
              <a:rPr lang="ar-SA" sz="2800" dirty="0">
                <a:solidFill>
                  <a:srgbClr val="000000"/>
                </a:solidFill>
                <a:latin typeface="Calibri"/>
                <a:ea typeface="Calibri"/>
                <a:cs typeface="Times New Roman"/>
              </a:rPr>
              <a:t>والتي تمثل الأعمدة</a:t>
            </a:r>
            <a:r>
              <a:rPr lang="en-US" sz="2800" dirty="0">
                <a:solidFill>
                  <a:srgbClr val="000000"/>
                </a:solidFill>
                <a:latin typeface="Times New Roman"/>
                <a:ea typeface="Calibri"/>
                <a:cs typeface="Arial"/>
              </a:rPr>
              <a:t>). </a:t>
            </a:r>
            <a:r>
              <a:rPr lang="ar-SA" sz="2800" dirty="0">
                <a:solidFill>
                  <a:srgbClr val="000000"/>
                </a:solidFill>
                <a:latin typeface="Calibri"/>
                <a:ea typeface="Calibri"/>
                <a:cs typeface="Times New Roman"/>
              </a:rPr>
              <a:t>ومن شروط النقل أنه لابد أن يكون مجموع العرض مساويًا لمجموع الطلب</a:t>
            </a:r>
            <a:r>
              <a:rPr lang="en-US" sz="2800" dirty="0">
                <a:solidFill>
                  <a:srgbClr val="000000"/>
                </a:solidFill>
                <a:latin typeface="Times New Roman"/>
                <a:ea typeface="Calibri"/>
                <a:cs typeface="Arial"/>
              </a:rPr>
              <a:t>. </a:t>
            </a:r>
            <a:r>
              <a:rPr lang="ar-SA" sz="2800" dirty="0">
                <a:solidFill>
                  <a:srgbClr val="000000"/>
                </a:solidFill>
                <a:latin typeface="Calibri"/>
                <a:ea typeface="Calibri"/>
                <a:cs typeface="Times New Roman"/>
              </a:rPr>
              <a:t>ولإيجاد تكاليف النقل نست خدم طرق عديدة، وسوف نقتصر هنا على طريقتين فقط، هما</a:t>
            </a:r>
            <a:r>
              <a:rPr lang="en-US" sz="2800" dirty="0">
                <a:solidFill>
                  <a:srgbClr val="000000"/>
                </a:solidFill>
                <a:latin typeface="Times New Roman"/>
                <a:ea typeface="Calibri"/>
                <a:cs typeface="Arial"/>
              </a:rPr>
              <a:t>:</a:t>
            </a:r>
            <a:endParaRPr lang="en-US" sz="2800" dirty="0">
              <a:latin typeface="Calibri"/>
              <a:ea typeface="Calibri"/>
              <a:cs typeface="Arial"/>
            </a:endParaRPr>
          </a:p>
          <a:p>
            <a:pPr algn="just" rtl="1">
              <a:lnSpc>
                <a:spcPct val="115000"/>
              </a:lnSpc>
              <a:spcAft>
                <a:spcPts val="0"/>
              </a:spcAft>
            </a:pPr>
            <a:r>
              <a:rPr lang="ar-SA" sz="2800" b="1" dirty="0">
                <a:latin typeface="Calibri"/>
                <a:ea typeface="Calibri"/>
                <a:cs typeface="Times New Roman"/>
              </a:rPr>
              <a:t>١-(طريقة الشمال الشرقي</a:t>
            </a:r>
            <a:r>
              <a:rPr lang="en-US" sz="2800" b="1" dirty="0">
                <a:latin typeface="Times New Roman"/>
                <a:ea typeface="Calibri"/>
                <a:cs typeface="Arial"/>
              </a:rPr>
              <a:t> (</a:t>
            </a:r>
            <a:r>
              <a:rPr lang="ar-SA" sz="2800" b="1" dirty="0">
                <a:latin typeface="Calibri"/>
                <a:ea typeface="Calibri"/>
                <a:cs typeface="Times New Roman"/>
              </a:rPr>
              <a:t>من الشرق إلى الغرب</a:t>
            </a:r>
            <a:r>
              <a:rPr lang="en-US" sz="2800" b="1" dirty="0">
                <a:latin typeface="Times New Roman"/>
                <a:ea typeface="Calibri"/>
                <a:cs typeface="Arial"/>
              </a:rPr>
              <a:t>.</a:t>
            </a:r>
            <a:endParaRPr lang="en-US" sz="2800" dirty="0">
              <a:latin typeface="Calibri"/>
              <a:ea typeface="Calibri"/>
              <a:cs typeface="Arial"/>
            </a:endParaRPr>
          </a:p>
          <a:p>
            <a:pPr algn="just" rtl="1">
              <a:lnSpc>
                <a:spcPct val="115000"/>
              </a:lnSpc>
              <a:spcAft>
                <a:spcPts val="1000"/>
              </a:spcAft>
              <a:tabLst>
                <a:tab pos="1171575" algn="l"/>
              </a:tabLst>
            </a:pPr>
            <a:r>
              <a:rPr lang="ar-SA" sz="2800" b="1" dirty="0">
                <a:latin typeface="Calibri"/>
                <a:ea typeface="Calibri"/>
                <a:cs typeface="Times New Roman"/>
              </a:rPr>
              <a:t>٢</a:t>
            </a:r>
            <a:r>
              <a:rPr lang="en-US" sz="2800" b="1" dirty="0">
                <a:latin typeface="Times New Roman"/>
                <a:ea typeface="Calibri"/>
                <a:cs typeface="Arial"/>
              </a:rPr>
              <a:t>-</a:t>
            </a:r>
            <a:r>
              <a:rPr lang="ar-SA" sz="2800" b="1" dirty="0">
                <a:latin typeface="Calibri"/>
                <a:ea typeface="Calibri"/>
                <a:cs typeface="Times New Roman"/>
              </a:rPr>
              <a:t>( طريقة أدنى تكلفة</a:t>
            </a:r>
            <a:r>
              <a:rPr lang="en-US" sz="2800" b="1" dirty="0">
                <a:latin typeface="Times New Roman"/>
                <a:ea typeface="Calibri"/>
                <a:cs typeface="Arial"/>
              </a:rPr>
              <a:t> (</a:t>
            </a:r>
            <a:r>
              <a:rPr lang="ar-SA" sz="2800" b="1" dirty="0">
                <a:latin typeface="Calibri"/>
                <a:ea typeface="Calibri"/>
                <a:cs typeface="Times New Roman"/>
              </a:rPr>
              <a:t>أو أقل تكلفة</a:t>
            </a:r>
            <a:r>
              <a:rPr lang="en-US" sz="2800" b="1" dirty="0">
                <a:latin typeface="Times New Roman"/>
                <a:ea typeface="Calibri"/>
                <a:cs typeface="Arial"/>
              </a:rPr>
              <a:t>.</a:t>
            </a:r>
            <a:endParaRPr lang="en-US" sz="2800" dirty="0">
              <a:effectLst/>
              <a:latin typeface="Calibri"/>
              <a:ea typeface="Calibri"/>
              <a:cs typeface="Arial"/>
            </a:endParaRPr>
          </a:p>
        </p:txBody>
      </p:sp>
    </p:spTree>
    <p:extLst>
      <p:ext uri="{BB962C8B-B14F-4D97-AF65-F5344CB8AC3E}">
        <p14:creationId xmlns:p14="http://schemas.microsoft.com/office/powerpoint/2010/main" val="4187242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2"/>
          </p:nvPr>
        </p:nvSpPr>
        <p:spPr>
          <a:xfrm>
            <a:off x="8604448" y="6407944"/>
            <a:ext cx="408584" cy="365125"/>
          </a:xfrm>
          <a:noFill/>
          <a:ln>
            <a:miter lim="800000"/>
            <a:headEnd/>
            <a:tailEnd/>
          </a:ln>
        </p:spPr>
        <p:txBody>
          <a:bodyPr/>
          <a:lstStyle/>
          <a:p>
            <a:fld id="{76D20A6C-3A8D-45BC-A5E6-88CE674968E7}" type="slidenum">
              <a:rPr lang="ar-SA" sz="1400" smtClean="0"/>
              <a:pPr/>
              <a:t>7</a:t>
            </a:fld>
            <a:endParaRPr lang="en-US" sz="1400" dirty="0" smtClean="0"/>
          </a:p>
        </p:txBody>
      </p:sp>
      <p:sp>
        <p:nvSpPr>
          <p:cNvPr id="3" name="Rectangle 2"/>
          <p:cNvSpPr/>
          <p:nvPr/>
        </p:nvSpPr>
        <p:spPr>
          <a:xfrm>
            <a:off x="755576" y="548680"/>
            <a:ext cx="7848872" cy="335926"/>
          </a:xfrm>
          <a:prstGeom prst="rect">
            <a:avLst/>
          </a:prstGeom>
        </p:spPr>
        <p:txBody>
          <a:bodyPr wrap="square">
            <a:spAutoFit/>
          </a:bodyPr>
          <a:lstStyle/>
          <a:p>
            <a:pPr algn="just" rtl="1">
              <a:lnSpc>
                <a:spcPct val="150000"/>
              </a:lnSpc>
              <a:spcAft>
                <a:spcPts val="0"/>
              </a:spcAft>
            </a:pPr>
            <a:r>
              <a:rPr lang="en-US" sz="1200" dirty="0">
                <a:solidFill>
                  <a:schemeClr val="bg1"/>
                </a:solidFill>
                <a:latin typeface="Times New Roman"/>
                <a:ea typeface="Times New Roman"/>
              </a:rPr>
              <a:t> </a:t>
            </a:r>
            <a:endParaRPr lang="en-US" sz="1200" dirty="0">
              <a:solidFill>
                <a:schemeClr val="bg1"/>
              </a:solidFill>
              <a:effectLst/>
            </a:endParaRPr>
          </a:p>
        </p:txBody>
      </p:sp>
      <p:sp>
        <p:nvSpPr>
          <p:cNvPr id="2" name="Rectangle 1"/>
          <p:cNvSpPr/>
          <p:nvPr/>
        </p:nvSpPr>
        <p:spPr>
          <a:xfrm>
            <a:off x="755576" y="-1937341"/>
            <a:ext cx="7848872" cy="754719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1">
              <a:lnSpc>
                <a:spcPct val="115000"/>
              </a:lnSpc>
              <a:spcAft>
                <a:spcPts val="0"/>
              </a:spcAft>
            </a:pPr>
            <a:r>
              <a:rPr lang="ar-SA" b="1" dirty="0">
                <a:latin typeface="Calibri"/>
                <a:ea typeface="Calibri"/>
                <a:cs typeface="Times New Roman"/>
              </a:rPr>
              <a:t>افتراضات البرمجة الخطية </a:t>
            </a:r>
            <a:endParaRPr lang="en-US" dirty="0">
              <a:latin typeface="Calibri"/>
              <a:ea typeface="Calibri"/>
              <a:cs typeface="Arial"/>
            </a:endParaRPr>
          </a:p>
          <a:p>
            <a:pPr algn="just" rtl="1">
              <a:lnSpc>
                <a:spcPct val="115000"/>
              </a:lnSpc>
              <a:spcAft>
                <a:spcPts val="0"/>
              </a:spcAft>
            </a:pPr>
            <a:r>
              <a:rPr lang="ar-SA" dirty="0">
                <a:latin typeface="Calibri"/>
                <a:ea typeface="Calibri"/>
                <a:cs typeface="Times New Roman"/>
              </a:rPr>
              <a:t>تقوم البرمجة الخطية على افتراضات أساسية</a:t>
            </a:r>
            <a:r>
              <a:rPr lang="en-US" dirty="0">
                <a:latin typeface="Times New Roman"/>
                <a:ea typeface="Calibri"/>
                <a:cs typeface="Arial"/>
              </a:rPr>
              <a:t> :</a:t>
            </a:r>
            <a:endParaRPr lang="en-US" dirty="0">
              <a:latin typeface="Calibri"/>
              <a:ea typeface="Calibri"/>
              <a:cs typeface="Arial"/>
            </a:endParaRPr>
          </a:p>
          <a:p>
            <a:pPr marL="342900" lvl="0" indent="-342900" algn="just" rtl="1">
              <a:lnSpc>
                <a:spcPct val="115000"/>
              </a:lnSpc>
              <a:spcAft>
                <a:spcPts val="0"/>
              </a:spcAft>
              <a:buFont typeface="Symbol"/>
              <a:buChar char=""/>
            </a:pPr>
            <a:r>
              <a:rPr lang="ar-SA" b="1" dirty="0">
                <a:latin typeface="Calibri"/>
                <a:ea typeface="Calibri"/>
                <a:cs typeface="Times New Roman"/>
              </a:rPr>
              <a:t>التأكد </a:t>
            </a:r>
            <a:endParaRPr lang="en-US" dirty="0">
              <a:latin typeface="Calibri"/>
              <a:ea typeface="Calibri"/>
              <a:cs typeface="Arial"/>
            </a:endParaRPr>
          </a:p>
          <a:p>
            <a:pPr algn="just" rtl="1">
              <a:lnSpc>
                <a:spcPct val="115000"/>
              </a:lnSpc>
              <a:spcAft>
                <a:spcPts val="0"/>
              </a:spcAft>
            </a:pPr>
            <a:r>
              <a:rPr lang="ar-SA" dirty="0">
                <a:latin typeface="Calibri"/>
                <a:ea typeface="Calibri"/>
                <a:cs typeface="Times New Roman"/>
              </a:rPr>
              <a:t>يفترض في البرمجة الخطية أن جميع المتغيرات وعددها وقيم معاملاتها معلومة، وأن القيود وعددها وقيم معاملاتها معروفة ومحددة قبل الشروع في حلها</a:t>
            </a:r>
            <a:r>
              <a:rPr lang="en-US" dirty="0">
                <a:latin typeface="Times New Roman"/>
                <a:ea typeface="Calibri"/>
                <a:cs typeface="Arial"/>
              </a:rPr>
              <a:t> .</a:t>
            </a:r>
            <a:endParaRPr lang="en-US" dirty="0">
              <a:latin typeface="Calibri"/>
              <a:ea typeface="Calibri"/>
              <a:cs typeface="Arial"/>
            </a:endParaRPr>
          </a:p>
          <a:p>
            <a:pPr marL="342900" lvl="0" indent="-342900" algn="just" rtl="1">
              <a:lnSpc>
                <a:spcPct val="115000"/>
              </a:lnSpc>
              <a:spcAft>
                <a:spcPts val="0"/>
              </a:spcAft>
              <a:buFont typeface="Symbol"/>
              <a:buChar char=""/>
            </a:pPr>
            <a:r>
              <a:rPr lang="ar-SA" b="1" dirty="0">
                <a:latin typeface="Calibri"/>
                <a:ea typeface="Calibri"/>
                <a:cs typeface="Times New Roman"/>
              </a:rPr>
              <a:t>الخطية </a:t>
            </a:r>
            <a:endParaRPr lang="en-US" dirty="0">
              <a:latin typeface="Calibri"/>
              <a:ea typeface="Calibri"/>
              <a:cs typeface="Arial"/>
            </a:endParaRPr>
          </a:p>
          <a:p>
            <a:pPr algn="just" rtl="1">
              <a:lnSpc>
                <a:spcPct val="115000"/>
              </a:lnSpc>
              <a:spcAft>
                <a:spcPts val="0"/>
              </a:spcAft>
            </a:pPr>
            <a:r>
              <a:rPr lang="ar-SA" dirty="0">
                <a:latin typeface="Calibri"/>
                <a:ea typeface="Calibri"/>
                <a:cs typeface="Times New Roman"/>
              </a:rPr>
              <a:t>يفترض في البرمجة الخطية وجود علاقات خطية بين متغيرات المشكلة المراد حلها، والافتراض هنا هو أن متغيرات المشكلة من الدرجة الأولى، ولا يصح أن تكون مرفوعة إلى أكثر من واحد، وبناء عليه فإن</a:t>
            </a:r>
            <a:endParaRPr lang="en-US" dirty="0">
              <a:latin typeface="Calibri"/>
              <a:ea typeface="Calibri"/>
              <a:cs typeface="Arial"/>
            </a:endParaRPr>
          </a:p>
          <a:p>
            <a:pPr algn="just" rtl="1">
              <a:lnSpc>
                <a:spcPct val="115000"/>
              </a:lnSpc>
              <a:spcAft>
                <a:spcPts val="0"/>
              </a:spcAft>
            </a:pPr>
            <a:r>
              <a:rPr lang="ar-SA" dirty="0">
                <a:latin typeface="Calibri"/>
                <a:ea typeface="Calibri"/>
                <a:cs typeface="Times New Roman"/>
              </a:rPr>
              <a:t>العلاقة بين دالة الهدف والقيود تكون مستقيمة أو خطية</a:t>
            </a:r>
            <a:r>
              <a:rPr lang="en-US" dirty="0">
                <a:latin typeface="Times New Roman"/>
                <a:ea typeface="Calibri"/>
                <a:cs typeface="Arial"/>
              </a:rPr>
              <a:t> .</a:t>
            </a:r>
            <a:endParaRPr lang="en-US" dirty="0">
              <a:latin typeface="Calibri"/>
              <a:ea typeface="Calibri"/>
              <a:cs typeface="Arial"/>
            </a:endParaRPr>
          </a:p>
          <a:p>
            <a:pPr algn="just" rtl="1">
              <a:lnSpc>
                <a:spcPct val="115000"/>
              </a:lnSpc>
              <a:spcAft>
                <a:spcPts val="0"/>
              </a:spcAft>
            </a:pPr>
            <a:r>
              <a:rPr lang="ar-SA" dirty="0">
                <a:latin typeface="Calibri"/>
                <a:ea typeface="Calibri"/>
                <a:cs typeface="Times New Roman"/>
              </a:rPr>
              <a:t>وعلاقة الخطية هذه بين المتغيرات تتفرع عنها أو تتكامل معها بطريقة مباشرة مع الخصائص التالية لمتغيرات مشكلة البرمجة الخطية وهي: التناسبية ، والإضافية، وقابلية القسمة.</a:t>
            </a:r>
            <a:endParaRPr lang="en-US" dirty="0">
              <a:latin typeface="Calibri"/>
              <a:ea typeface="Calibri"/>
              <a:cs typeface="Arial"/>
            </a:endParaRPr>
          </a:p>
          <a:p>
            <a:pPr marL="342900" lvl="0" indent="-342900" algn="just" rtl="1">
              <a:lnSpc>
                <a:spcPct val="115000"/>
              </a:lnSpc>
              <a:spcAft>
                <a:spcPts val="0"/>
              </a:spcAft>
              <a:buFont typeface="Symbol"/>
              <a:buChar char=""/>
            </a:pPr>
            <a:r>
              <a:rPr lang="ar-SA" b="1" dirty="0">
                <a:latin typeface="Calibri"/>
                <a:ea typeface="Calibri"/>
                <a:cs typeface="Times New Roman"/>
              </a:rPr>
              <a:t>التناسبية</a:t>
            </a:r>
            <a:endParaRPr lang="en-US" dirty="0">
              <a:latin typeface="Calibri"/>
              <a:ea typeface="Calibri"/>
              <a:cs typeface="Arial"/>
            </a:endParaRPr>
          </a:p>
          <a:p>
            <a:pPr algn="just" rtl="1">
              <a:lnSpc>
                <a:spcPct val="115000"/>
              </a:lnSpc>
              <a:spcAft>
                <a:spcPts val="0"/>
              </a:spcAft>
            </a:pPr>
            <a:r>
              <a:rPr lang="ar-SA" dirty="0">
                <a:latin typeface="Calibri"/>
                <a:ea typeface="Calibri"/>
                <a:cs typeface="Times New Roman"/>
              </a:rPr>
              <a:t>وهذه الخاصية متكاملة مع خاصية الخطية، وتعني أن الزيادة أو النقص في قيم متغيرات دالة الهدف تتناسب طرديا مع الزيادة أو النقص في قيمة أي من المتغيرات المفردة</a:t>
            </a:r>
            <a:r>
              <a:rPr lang="en-US" dirty="0">
                <a:latin typeface="Times New Roman"/>
                <a:ea typeface="Calibri"/>
                <a:cs typeface="Arial"/>
              </a:rPr>
              <a:t> .</a:t>
            </a:r>
            <a:r>
              <a:rPr lang="en-US" b="1" dirty="0">
                <a:latin typeface="Arial"/>
                <a:ea typeface="Calibri"/>
                <a:cs typeface="Arial"/>
              </a:rPr>
              <a:t> </a:t>
            </a:r>
            <a:r>
              <a:rPr lang="ar-SA" dirty="0">
                <a:latin typeface="Calibri"/>
                <a:ea typeface="Calibri"/>
                <a:cs typeface="Times New Roman"/>
              </a:rPr>
              <a:t>ومثال ذلك : إذا افترضنا أن الوحدة من المنتج تحقق ربحا مقداره 10$  فإن مبيعات 10 وحدات تحقق أرباحا قيمتها 100$ ومبيعات 20 وحدة تحقق أرباحا قيمتها 200$ وهكذا.</a:t>
            </a:r>
            <a:endParaRPr lang="en-US" dirty="0">
              <a:latin typeface="Calibri"/>
              <a:ea typeface="Calibri"/>
              <a:cs typeface="Arial"/>
            </a:endParaRPr>
          </a:p>
          <a:p>
            <a:pPr marL="342900" lvl="0" indent="-342900" algn="just" rtl="1">
              <a:lnSpc>
                <a:spcPct val="115000"/>
              </a:lnSpc>
              <a:spcAft>
                <a:spcPts val="0"/>
              </a:spcAft>
              <a:buFont typeface="Symbol"/>
              <a:buChar char=""/>
            </a:pPr>
            <a:r>
              <a:rPr lang="ar-SA" b="1" dirty="0">
                <a:latin typeface="Calibri"/>
                <a:ea typeface="Calibri"/>
                <a:cs typeface="Times New Roman"/>
              </a:rPr>
              <a:t>الإضافية أو قابلية الجمع </a:t>
            </a:r>
            <a:endParaRPr lang="en-US" dirty="0">
              <a:latin typeface="Calibri"/>
              <a:ea typeface="Calibri"/>
              <a:cs typeface="Arial"/>
            </a:endParaRPr>
          </a:p>
          <a:p>
            <a:pPr algn="just" rtl="1">
              <a:lnSpc>
                <a:spcPct val="115000"/>
              </a:lnSpc>
              <a:spcAft>
                <a:spcPts val="1000"/>
              </a:spcAft>
            </a:pPr>
            <a:r>
              <a:rPr lang="ar-SA" dirty="0">
                <a:latin typeface="Calibri"/>
                <a:ea typeface="Calibri"/>
                <a:cs typeface="Times New Roman"/>
              </a:rPr>
              <a:t>قابلية الجمع تعنى أنه إذا تغير أحد المتغيرات فإن ذلك ستظهر نتيجته في دالة الهدف، ولهذه الخاصية أهمية في تحديد المزيج الإنتاجي الأمثل، والذي يحقق أقصى العوائد أو أقل التكاليف، بحيث لا يؤثر زيادة أوانخفاض إنتاج معين بعينه على تحقيق أفضل النتائج</a:t>
            </a:r>
            <a:r>
              <a:rPr lang="en-US" dirty="0">
                <a:latin typeface="Times New Roman"/>
                <a:ea typeface="Calibri"/>
                <a:cs typeface="Arial"/>
              </a:rPr>
              <a:t> .</a:t>
            </a:r>
            <a:r>
              <a:rPr lang="en-US" b="1" dirty="0">
                <a:latin typeface="Times New Roman"/>
                <a:ea typeface="Times New Roman"/>
                <a:cs typeface="Arial"/>
              </a:rPr>
              <a:t> </a:t>
            </a:r>
            <a:r>
              <a:rPr lang="ar-SA" dirty="0">
                <a:latin typeface="Calibri"/>
                <a:ea typeface="Times New Roman"/>
                <a:cs typeface="Times New Roman"/>
              </a:rPr>
              <a:t>فإذا كان لدينا منتجين </a:t>
            </a:r>
            <a:r>
              <a:rPr lang="en-US" dirty="0">
                <a:latin typeface="Times New Roman"/>
                <a:ea typeface="Times New Roman"/>
                <a:cs typeface="Arial"/>
              </a:rPr>
              <a:t>X</a:t>
            </a:r>
            <a:r>
              <a:rPr lang="en-US" baseline="-25000" dirty="0">
                <a:latin typeface="Times New Roman"/>
                <a:ea typeface="Times New Roman"/>
                <a:cs typeface="Arial"/>
              </a:rPr>
              <a:t>1</a:t>
            </a:r>
            <a:r>
              <a:rPr lang="ar-SA" dirty="0">
                <a:latin typeface="Calibri"/>
                <a:ea typeface="Times New Roman"/>
                <a:cs typeface="Times New Roman"/>
              </a:rPr>
              <a:t> ، </a:t>
            </a:r>
            <a:r>
              <a:rPr lang="en-US" dirty="0">
                <a:latin typeface="Times New Roman"/>
                <a:ea typeface="Times New Roman"/>
                <a:cs typeface="Arial"/>
              </a:rPr>
              <a:t>X</a:t>
            </a:r>
            <a:r>
              <a:rPr lang="en-US" baseline="-25000" dirty="0">
                <a:latin typeface="Times New Roman"/>
                <a:ea typeface="Times New Roman"/>
                <a:cs typeface="Arial"/>
              </a:rPr>
              <a:t>2</a:t>
            </a:r>
            <a:r>
              <a:rPr lang="ar-SA" dirty="0">
                <a:latin typeface="Calibri"/>
                <a:ea typeface="Times New Roman"/>
                <a:cs typeface="Times New Roman"/>
              </a:rPr>
              <a:t> ، وكانت الوحدة من </a:t>
            </a:r>
            <a:r>
              <a:rPr lang="en-US" dirty="0">
                <a:latin typeface="Times New Roman"/>
                <a:ea typeface="Times New Roman"/>
                <a:cs typeface="Arial"/>
              </a:rPr>
              <a:t>X1</a:t>
            </a:r>
            <a:r>
              <a:rPr lang="ar-SA" dirty="0">
                <a:latin typeface="Calibri"/>
                <a:ea typeface="Times New Roman"/>
                <a:cs typeface="Times New Roman"/>
              </a:rPr>
              <a:t> تحقق ربحا مقداره 10$ ، وكانت الوحدة من </a:t>
            </a:r>
            <a:r>
              <a:rPr lang="en-US" dirty="0">
                <a:latin typeface="Times New Roman"/>
                <a:ea typeface="Times New Roman"/>
                <a:cs typeface="Arial"/>
              </a:rPr>
              <a:t>X</a:t>
            </a:r>
            <a:r>
              <a:rPr lang="en-US" baseline="-25000" dirty="0">
                <a:latin typeface="Times New Roman"/>
                <a:ea typeface="Times New Roman"/>
                <a:cs typeface="Arial"/>
              </a:rPr>
              <a:t>2</a:t>
            </a:r>
            <a:r>
              <a:rPr lang="ar-SA" dirty="0">
                <a:latin typeface="Calibri"/>
                <a:ea typeface="Times New Roman"/>
                <a:cs typeface="Times New Roman"/>
              </a:rPr>
              <a:t> تحقق ربحا مقداره 11$ ، وقمنا بإنتاج 10 وحدات من </a:t>
            </a:r>
            <a:r>
              <a:rPr lang="en-US" dirty="0">
                <a:latin typeface="Times New Roman"/>
                <a:ea typeface="Times New Roman"/>
                <a:cs typeface="Arial"/>
              </a:rPr>
              <a:t>X</a:t>
            </a:r>
            <a:r>
              <a:rPr lang="en-US" baseline="-25000" dirty="0">
                <a:latin typeface="Times New Roman"/>
                <a:ea typeface="Times New Roman"/>
                <a:cs typeface="Arial"/>
              </a:rPr>
              <a:t>1</a:t>
            </a:r>
            <a:r>
              <a:rPr lang="ar-SA" dirty="0">
                <a:latin typeface="Calibri"/>
                <a:ea typeface="Times New Roman"/>
                <a:cs typeface="Times New Roman"/>
              </a:rPr>
              <a:t> ، وإنتاج 10 وحدات من </a:t>
            </a:r>
            <a:r>
              <a:rPr lang="en-US" dirty="0">
                <a:latin typeface="Times New Roman"/>
                <a:ea typeface="Times New Roman"/>
                <a:cs typeface="Arial"/>
              </a:rPr>
              <a:t>X</a:t>
            </a:r>
            <a:r>
              <a:rPr lang="en-US" baseline="-25000" dirty="0">
                <a:latin typeface="Times New Roman"/>
                <a:ea typeface="Times New Roman"/>
                <a:cs typeface="Arial"/>
              </a:rPr>
              <a:t>2</a:t>
            </a:r>
            <a:r>
              <a:rPr lang="ar-SA" dirty="0">
                <a:latin typeface="Calibri"/>
                <a:ea typeface="Times New Roman"/>
                <a:cs typeface="Times New Roman"/>
              </a:rPr>
              <a:t> فإن الربح الناتج =(10×10)+ (11×10)= 100+110=210$</a:t>
            </a:r>
            <a:r>
              <a:rPr lang="ar-SA" b="1" dirty="0">
                <a:latin typeface="Calibri"/>
                <a:ea typeface="Times New Roman"/>
                <a:cs typeface="Times New Roman"/>
              </a:rPr>
              <a:t>.</a:t>
            </a:r>
            <a:endParaRPr lang="en-US" dirty="0">
              <a:latin typeface="Calibri"/>
              <a:ea typeface="Calibri"/>
              <a:cs typeface="Arial"/>
            </a:endParaRPr>
          </a:p>
          <a:p>
            <a:pPr algn="just" rtl="1">
              <a:lnSpc>
                <a:spcPct val="115000"/>
              </a:lnSpc>
              <a:spcAft>
                <a:spcPts val="0"/>
              </a:spcAft>
            </a:pPr>
            <a:r>
              <a:rPr lang="en-US" dirty="0">
                <a:latin typeface="Times New Roman"/>
                <a:ea typeface="Calibri"/>
                <a:cs typeface="Arial"/>
              </a:rPr>
              <a:t> </a:t>
            </a:r>
            <a:endParaRPr lang="en-US" dirty="0">
              <a:effectLst/>
              <a:latin typeface="Calibri"/>
              <a:ea typeface="Calibri"/>
              <a:cs typeface="Arial"/>
            </a:endParaRPr>
          </a:p>
        </p:txBody>
      </p:sp>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532440" y="6407944"/>
            <a:ext cx="480592" cy="365125"/>
          </a:xfrm>
        </p:spPr>
        <p:txBody>
          <a:bodyPr/>
          <a:lstStyle/>
          <a:p>
            <a:pPr>
              <a:defRPr/>
            </a:pPr>
            <a:fld id="{AEC7F5E3-EEBC-4209-9F8F-FB4D36DD60ED}" type="slidenum">
              <a:rPr lang="en-US" sz="1400" smtClean="0"/>
              <a:pPr>
                <a:defRPr/>
              </a:pPr>
              <a:t>8</a:t>
            </a:fld>
            <a:endParaRPr lang="en-US" sz="1400" dirty="0"/>
          </a:p>
        </p:txBody>
      </p:sp>
      <p:sp>
        <p:nvSpPr>
          <p:cNvPr id="2" name="Rectangle 1"/>
          <p:cNvSpPr/>
          <p:nvPr/>
        </p:nvSpPr>
        <p:spPr>
          <a:xfrm>
            <a:off x="1043608" y="188640"/>
            <a:ext cx="7128792" cy="6775701"/>
          </a:xfrm>
          <a:prstGeom prst="rect">
            <a:avLst/>
          </a:prstGeom>
        </p:spPr>
        <p:txBody>
          <a:bodyPr wrap="square">
            <a:spAutoFit/>
          </a:bodyPr>
          <a:lstStyle/>
          <a:p>
            <a:pPr algn="just" rtl="1">
              <a:lnSpc>
                <a:spcPct val="115000"/>
              </a:lnSpc>
              <a:spcAft>
                <a:spcPts val="0"/>
              </a:spcAft>
            </a:pPr>
            <a:r>
              <a:rPr lang="en-US" dirty="0">
                <a:latin typeface="Times New Roman"/>
                <a:ea typeface="Calibri"/>
                <a:cs typeface="Arial"/>
              </a:rPr>
              <a:t> </a:t>
            </a:r>
            <a:r>
              <a:rPr lang="ar-SA" sz="1600" b="1" dirty="0" smtClean="0">
                <a:latin typeface="Calibri"/>
                <a:ea typeface="Calibri"/>
                <a:cs typeface="Times New Roman"/>
              </a:rPr>
              <a:t>قابلية </a:t>
            </a:r>
            <a:r>
              <a:rPr lang="ar-SA" sz="1600" b="1" dirty="0">
                <a:latin typeface="Calibri"/>
                <a:ea typeface="Calibri"/>
                <a:cs typeface="Times New Roman"/>
              </a:rPr>
              <a:t>القسمة</a:t>
            </a:r>
            <a:endParaRPr lang="en-US" sz="1600" dirty="0">
              <a:latin typeface="Calibri"/>
              <a:ea typeface="Calibri"/>
              <a:cs typeface="Arial"/>
            </a:endParaRPr>
          </a:p>
          <a:p>
            <a:pPr algn="just" rtl="1">
              <a:lnSpc>
                <a:spcPct val="115000"/>
              </a:lnSpc>
              <a:spcAft>
                <a:spcPts val="0"/>
              </a:spcAft>
            </a:pPr>
            <a:r>
              <a:rPr lang="ar-SA" sz="1600" dirty="0">
                <a:latin typeface="Calibri"/>
                <a:ea typeface="Calibri"/>
                <a:cs typeface="Times New Roman"/>
              </a:rPr>
              <a:t>عند تطبيق البرمجة الخطية على متغيرات منفصلة قد تعطي حلول تتضمن قيما فيها كسور عشرية، والكسور غير منطقية في هذه الحالات</a:t>
            </a:r>
            <a:r>
              <a:rPr lang="en-US" sz="1600" dirty="0">
                <a:latin typeface="Times New Roman"/>
                <a:ea typeface="Calibri"/>
                <a:cs typeface="Arial"/>
              </a:rPr>
              <a:t> .</a:t>
            </a:r>
            <a:r>
              <a:rPr lang="ar-SA" sz="1600" dirty="0">
                <a:latin typeface="Calibri"/>
                <a:ea typeface="Calibri"/>
                <a:cs typeface="Times New Roman"/>
              </a:rPr>
              <a:t>وللتخلص من إشكالية وجود كسر في قيمة المتغير المنفصل يمكن معالجة الكسر بإحدى طريقتين، وذلك إما بتقريب الكسر للحد الأدنى، حيث أن الحد الأقصى قد يتخطى منطقة الإمكانيات المتاحة، وإمابتطبيق أسلوب مطور من البرمجة الخطية وهو البرمجة الكاملة التي تقوم على افتراض الأرقام الصحيحة، وعدم وجود الكسور العشرية</a:t>
            </a:r>
            <a:r>
              <a:rPr lang="en-US" sz="1600" dirty="0">
                <a:latin typeface="Times New Roman"/>
                <a:ea typeface="Calibri"/>
                <a:cs typeface="Arial"/>
              </a:rPr>
              <a:t>.</a:t>
            </a:r>
            <a:endParaRPr lang="en-US" sz="1600" dirty="0">
              <a:latin typeface="Calibri"/>
              <a:ea typeface="Calibri"/>
              <a:cs typeface="Arial"/>
            </a:endParaRPr>
          </a:p>
          <a:p>
            <a:pPr algn="just" rtl="1">
              <a:lnSpc>
                <a:spcPct val="115000"/>
              </a:lnSpc>
              <a:spcAft>
                <a:spcPts val="0"/>
              </a:spcAft>
            </a:pPr>
            <a:r>
              <a:rPr lang="ar-EG" sz="1600" dirty="0">
                <a:latin typeface="Calibri"/>
                <a:ea typeface="Calibri"/>
                <a:cs typeface="Times New Roman"/>
              </a:rPr>
              <a:t>خامسا: محددات </a:t>
            </a:r>
            <a:r>
              <a:rPr lang="ar-SA" sz="1600" dirty="0">
                <a:latin typeface="Calibri"/>
                <a:ea typeface="Calibri"/>
                <a:cs typeface="Times New Roman"/>
              </a:rPr>
              <a:t>البرمجة الخطية:</a:t>
            </a:r>
            <a:endParaRPr lang="en-US" sz="1600" dirty="0">
              <a:latin typeface="Calibri"/>
              <a:ea typeface="Calibri"/>
              <a:cs typeface="Arial"/>
            </a:endParaRPr>
          </a:p>
          <a:p>
            <a:pPr algn="r" rtl="1">
              <a:lnSpc>
                <a:spcPct val="115000"/>
              </a:lnSpc>
              <a:spcAft>
                <a:spcPts val="0"/>
              </a:spcAft>
            </a:pPr>
            <a:r>
              <a:rPr lang="ar-SA" sz="1600" b="1" dirty="0">
                <a:latin typeface="Calibri"/>
                <a:ea typeface="Times New Roman"/>
                <a:cs typeface="Times New Roman"/>
              </a:rPr>
              <a:t>1- العلاقات الخطية :</a:t>
            </a:r>
            <a:r>
              <a:rPr lang="en-US" sz="1600" b="1" dirty="0">
                <a:latin typeface="Times New Roman"/>
                <a:ea typeface="Times New Roman"/>
                <a:cs typeface="Arial"/>
              </a:rPr>
              <a:t> </a:t>
            </a:r>
            <a:endParaRPr lang="en-US" sz="1600" dirty="0">
              <a:latin typeface="Calibri"/>
              <a:ea typeface="Calibri"/>
              <a:cs typeface="Arial"/>
            </a:endParaRPr>
          </a:p>
          <a:p>
            <a:pPr algn="r" rtl="1">
              <a:lnSpc>
                <a:spcPct val="115000"/>
              </a:lnSpc>
              <a:spcAft>
                <a:spcPts val="0"/>
              </a:spcAft>
            </a:pPr>
            <a:r>
              <a:rPr lang="ar-SA" sz="1600" dirty="0">
                <a:latin typeface="Calibri"/>
                <a:ea typeface="Times New Roman"/>
                <a:cs typeface="Times New Roman"/>
              </a:rPr>
              <a:t>افتراض العلاقات الخطية بين المتغيرات يقلل من انتشارها وتطبيقها على جميع المشاكل ، لأن المشاكل الواقعية قد تتضمن وجود علاقات غير خطية بين متغيراتها ، لذلك تم تطوير أساليب البرمجة غير الخطية  </a:t>
            </a:r>
            <a:r>
              <a:rPr lang="en-US" sz="1600" dirty="0">
                <a:latin typeface="Times New Roman"/>
                <a:ea typeface="Times New Roman"/>
                <a:cs typeface="Arial"/>
              </a:rPr>
              <a:t> NONLINE PROGRAMMING</a:t>
            </a:r>
            <a:r>
              <a:rPr lang="ar-SA" sz="1600" dirty="0">
                <a:latin typeface="Calibri"/>
                <a:ea typeface="Times New Roman"/>
                <a:cs typeface="Times New Roman"/>
              </a:rPr>
              <a:t>  كالبرمجة التربيعية</a:t>
            </a:r>
            <a:r>
              <a:rPr lang="ar-SA" sz="1600" b="1" dirty="0">
                <a:latin typeface="Calibri"/>
                <a:ea typeface="Times New Roman"/>
                <a:cs typeface="Times New Roman"/>
              </a:rPr>
              <a:t> </a:t>
            </a:r>
            <a:endParaRPr lang="en-US" sz="1600" dirty="0">
              <a:latin typeface="Calibri"/>
              <a:ea typeface="Calibri"/>
              <a:cs typeface="Arial"/>
            </a:endParaRPr>
          </a:p>
          <a:p>
            <a:pPr algn="r" rtl="1">
              <a:lnSpc>
                <a:spcPct val="115000"/>
              </a:lnSpc>
              <a:spcAft>
                <a:spcPts val="0"/>
              </a:spcAft>
            </a:pPr>
            <a:r>
              <a:rPr lang="ar-SA" sz="1600" b="1" dirty="0">
                <a:latin typeface="Calibri"/>
                <a:ea typeface="Times New Roman"/>
                <a:cs typeface="Times New Roman"/>
              </a:rPr>
              <a:t>2- الكسور في الحل:</a:t>
            </a:r>
            <a:endParaRPr lang="en-US" sz="1600" dirty="0">
              <a:latin typeface="Calibri"/>
              <a:ea typeface="Calibri"/>
              <a:cs typeface="Arial"/>
            </a:endParaRPr>
          </a:p>
          <a:p>
            <a:pPr algn="r" rtl="1">
              <a:lnSpc>
                <a:spcPct val="115000"/>
              </a:lnSpc>
              <a:spcAft>
                <a:spcPts val="0"/>
              </a:spcAft>
            </a:pPr>
            <a:r>
              <a:rPr lang="ar-SA" sz="1600" dirty="0">
                <a:latin typeface="Calibri"/>
                <a:ea typeface="Times New Roman"/>
                <a:cs typeface="Times New Roman"/>
              </a:rPr>
              <a:t>عند تطبيق البرمجة الخطية على متغيرات منفصلة قد تعطي حلولا تتضمن قيما فيها كسورا عشرية ، والكسور من الوحدات تبدو غير منطقية في هذه الحالات.</a:t>
            </a:r>
            <a:endParaRPr lang="en-US" sz="1600" dirty="0">
              <a:latin typeface="Calibri"/>
              <a:ea typeface="Calibri"/>
              <a:cs typeface="Arial"/>
            </a:endParaRPr>
          </a:p>
          <a:p>
            <a:pPr algn="just" rtl="1">
              <a:lnSpc>
                <a:spcPct val="115000"/>
              </a:lnSpc>
              <a:spcAft>
                <a:spcPts val="0"/>
              </a:spcAft>
            </a:pPr>
            <a:r>
              <a:rPr lang="ar-SA" sz="1600" dirty="0">
                <a:latin typeface="Calibri"/>
                <a:ea typeface="Times New Roman"/>
                <a:cs typeface="Times New Roman"/>
              </a:rPr>
              <a:t>وتخلصا من إشكالية وجود كسر في قيمة المتغير المنفصل ( الذي لا يقبل أن يكون فيه كسرا) يمكن معالجة الكسر بإحدى طريقتين ، وذلك كما يلي:</a:t>
            </a:r>
            <a:endParaRPr lang="en-US" sz="1600" dirty="0">
              <a:latin typeface="Calibri"/>
              <a:ea typeface="Calibri"/>
              <a:cs typeface="Arial"/>
            </a:endParaRPr>
          </a:p>
          <a:p>
            <a:pPr algn="just" rtl="1">
              <a:lnSpc>
                <a:spcPct val="115000"/>
              </a:lnSpc>
              <a:spcAft>
                <a:spcPts val="0"/>
              </a:spcAft>
            </a:pPr>
            <a:r>
              <a:rPr lang="ar-SA" sz="1600" b="1" dirty="0">
                <a:latin typeface="Calibri"/>
                <a:ea typeface="Times New Roman"/>
                <a:cs typeface="Times New Roman"/>
              </a:rPr>
              <a:t>الطريقة الأولى :</a:t>
            </a:r>
            <a:r>
              <a:rPr lang="ar-SA" sz="1600" dirty="0">
                <a:latin typeface="Calibri"/>
                <a:ea typeface="Times New Roman"/>
                <a:cs typeface="Times New Roman"/>
              </a:rPr>
              <a:t> تقريب الكسر للحد الأدنى ، حيث أن الحد الأقصى قد يتخطى منطقة الإمكانيات المتاحة.</a:t>
            </a:r>
            <a:endParaRPr lang="en-US" sz="1600" dirty="0">
              <a:latin typeface="Calibri"/>
              <a:ea typeface="Calibri"/>
              <a:cs typeface="Arial"/>
            </a:endParaRPr>
          </a:p>
          <a:p>
            <a:pPr algn="just" rtl="1">
              <a:lnSpc>
                <a:spcPct val="115000"/>
              </a:lnSpc>
              <a:spcAft>
                <a:spcPts val="0"/>
              </a:spcAft>
            </a:pPr>
            <a:r>
              <a:rPr lang="ar-SA" sz="1600" b="1" dirty="0">
                <a:latin typeface="Calibri"/>
                <a:ea typeface="Times New Roman"/>
                <a:cs typeface="Times New Roman"/>
              </a:rPr>
              <a:t>الطريقة الثانية :</a:t>
            </a:r>
            <a:r>
              <a:rPr lang="ar-SA" sz="1600" dirty="0">
                <a:latin typeface="Calibri"/>
                <a:ea typeface="Times New Roman"/>
                <a:cs typeface="Times New Roman"/>
              </a:rPr>
              <a:t> تطبيق أسلوب مستحدث أو مطور من البرمجة الخطية وهو البرمجة الكاملة التي تقوم على افتراض الأرقام الصحيحة ، وعدم وجود الكسور العشرية.</a:t>
            </a:r>
            <a:endParaRPr lang="en-US" sz="1600" dirty="0">
              <a:latin typeface="Calibri"/>
              <a:ea typeface="Calibri"/>
              <a:cs typeface="Arial"/>
            </a:endParaRPr>
          </a:p>
          <a:p>
            <a:pPr algn="just" rtl="1">
              <a:lnSpc>
                <a:spcPct val="115000"/>
              </a:lnSpc>
              <a:spcAft>
                <a:spcPts val="0"/>
              </a:spcAft>
            </a:pPr>
            <a:r>
              <a:rPr lang="ar-SA" sz="1600" b="1" dirty="0">
                <a:latin typeface="Calibri"/>
                <a:ea typeface="Times New Roman"/>
                <a:cs typeface="Times New Roman"/>
              </a:rPr>
              <a:t>3- التأكد                                                   </a:t>
            </a:r>
            <a:endParaRPr lang="en-US" sz="1600" dirty="0">
              <a:latin typeface="Calibri"/>
              <a:ea typeface="Calibri"/>
              <a:cs typeface="Arial"/>
            </a:endParaRPr>
          </a:p>
          <a:p>
            <a:r>
              <a:rPr lang="ar-SA" sz="1600" dirty="0">
                <a:ea typeface="Times New Roman"/>
                <a:cs typeface="Times New Roman"/>
              </a:rPr>
              <a:t>تقوم البرمجة الخطية على افتراض أن جميع المتغيرات والقيود قيمهامعلومة ومعروفة و محددة مسبقا في المشكلة المراد حلها، وهذا لا يتوافر أحيانا في الحياة العملية؛ فكثيرا ما تكون هناك حالة عدم التأكد،و أيضا نقص في المعلومات المتاحة عن المشكلة موضع الدراسة. وللتخلص من هذه الإشكالية فقد استحدثت أو طورت دراسة تحليل الحساسية التي تقوم على الإجابة على أسئلة مثل : ماذا يحدث </a:t>
            </a:r>
            <a:endParaRPr lang="en-US" sz="16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611560" y="332656"/>
            <a:ext cx="7920880" cy="5976664"/>
          </a:xfrm>
        </p:spPr>
        <p:txBody>
          <a:bodyPr>
            <a:normAutofit fontScale="25000" lnSpcReduction="20000"/>
          </a:bodyPr>
          <a:lstStyle/>
          <a:p>
            <a:pPr algn="just" rtl="1">
              <a:lnSpc>
                <a:spcPct val="115000"/>
              </a:lnSpc>
            </a:pPr>
            <a:r>
              <a:rPr lang="ar-IQ" sz="2800" dirty="0" smtClean="0">
                <a:ea typeface="Times New Roman"/>
                <a:cs typeface="Times New Roman"/>
              </a:rPr>
              <a:t> </a:t>
            </a:r>
            <a:r>
              <a:rPr lang="ar-SA" sz="5600" dirty="0">
                <a:latin typeface="Calibri"/>
                <a:ea typeface="Times New Roman"/>
                <a:cs typeface="Times New Roman"/>
              </a:rPr>
              <a:t>لووبالتالي نستطيع اختبار أكثر من فرضية لمواجهة نقص المعلومات أو حالة عدم التأكد.</a:t>
            </a:r>
            <a:endParaRPr lang="en-US" sz="5600" dirty="0">
              <a:latin typeface="Calibri"/>
              <a:ea typeface="Calibri"/>
              <a:cs typeface="Arial"/>
            </a:endParaRPr>
          </a:p>
          <a:p>
            <a:pPr algn="just" rtl="1">
              <a:lnSpc>
                <a:spcPct val="115000"/>
              </a:lnSpc>
            </a:pPr>
            <a:r>
              <a:rPr lang="ar-SA" sz="5600" b="1" dirty="0" smtClean="0">
                <a:latin typeface="Calibri"/>
                <a:ea typeface="Calibri"/>
                <a:cs typeface="Times New Roman"/>
              </a:rPr>
              <a:t>صياغة </a:t>
            </a:r>
            <a:r>
              <a:rPr lang="ar-SA" sz="5600" b="1" dirty="0">
                <a:latin typeface="Calibri"/>
                <a:ea typeface="Calibri"/>
                <a:cs typeface="Times New Roman"/>
              </a:rPr>
              <a:t>مشكلة البرمجة الخطية </a:t>
            </a:r>
            <a:endParaRPr lang="en-US" sz="5600" dirty="0">
              <a:latin typeface="Calibri"/>
              <a:ea typeface="Calibri"/>
              <a:cs typeface="Arial"/>
            </a:endParaRPr>
          </a:p>
          <a:p>
            <a:pPr algn="just" rtl="1">
              <a:lnSpc>
                <a:spcPct val="115000"/>
              </a:lnSpc>
            </a:pPr>
            <a:r>
              <a:rPr lang="ar-SA" sz="5600" dirty="0">
                <a:latin typeface="Calibri"/>
                <a:ea typeface="Calibri"/>
                <a:cs typeface="Times New Roman"/>
              </a:rPr>
              <a:t>مشاكل الأمثلية تأتي في شكل نموذج رياضي يعبر عن المشكلة، ويتم إتباع الخطوات التالية في بناء</a:t>
            </a:r>
            <a:endParaRPr lang="en-US" sz="5600" dirty="0">
              <a:latin typeface="Calibri"/>
              <a:ea typeface="Calibri"/>
              <a:cs typeface="Arial"/>
            </a:endParaRPr>
          </a:p>
          <a:p>
            <a:pPr algn="just" rtl="1">
              <a:lnSpc>
                <a:spcPct val="115000"/>
              </a:lnSpc>
            </a:pPr>
            <a:r>
              <a:rPr lang="ar-SA" sz="5600" dirty="0">
                <a:latin typeface="Calibri"/>
                <a:ea typeface="Calibri"/>
                <a:cs typeface="Times New Roman"/>
              </a:rPr>
              <a:t>النموذج الرياضي</a:t>
            </a:r>
            <a:r>
              <a:rPr lang="en-US" sz="5600" dirty="0">
                <a:latin typeface="Times New Roman"/>
                <a:ea typeface="Calibri"/>
                <a:cs typeface="Arial"/>
              </a:rPr>
              <a:t>:</a:t>
            </a:r>
            <a:endParaRPr lang="en-US" sz="5600" dirty="0">
              <a:latin typeface="Calibri"/>
              <a:ea typeface="Calibri"/>
              <a:cs typeface="Arial"/>
            </a:endParaRPr>
          </a:p>
          <a:p>
            <a:pPr marL="342900" lvl="0" indent="-342900" algn="just" rtl="1">
              <a:lnSpc>
                <a:spcPct val="115000"/>
              </a:lnSpc>
              <a:buFont typeface="Symbol"/>
              <a:buChar char=""/>
            </a:pPr>
            <a:r>
              <a:rPr lang="ar-SA" sz="5600" dirty="0">
                <a:latin typeface="Calibri"/>
                <a:ea typeface="Calibri"/>
                <a:cs typeface="Times New Roman"/>
              </a:rPr>
              <a:t>وضع دالة الهدف</a:t>
            </a:r>
            <a:endParaRPr lang="en-US" sz="5600" dirty="0">
              <a:latin typeface="Calibri"/>
              <a:ea typeface="Calibri"/>
              <a:cs typeface="Arial"/>
            </a:endParaRPr>
          </a:p>
          <a:p>
            <a:pPr marL="342900" lvl="0" indent="-342900" algn="just" rtl="1">
              <a:lnSpc>
                <a:spcPct val="115000"/>
              </a:lnSpc>
              <a:buFont typeface="Symbol"/>
              <a:buChar char=""/>
            </a:pPr>
            <a:r>
              <a:rPr lang="ar-SA" sz="5600" dirty="0">
                <a:latin typeface="Calibri"/>
                <a:ea typeface="Calibri"/>
                <a:cs typeface="Times New Roman"/>
              </a:rPr>
              <a:t>تحديد مجموعة القيود</a:t>
            </a:r>
            <a:endParaRPr lang="en-US" sz="5600" dirty="0">
              <a:latin typeface="Calibri"/>
              <a:ea typeface="Calibri"/>
              <a:cs typeface="Arial"/>
            </a:endParaRPr>
          </a:p>
          <a:p>
            <a:pPr marL="342900" lvl="0" indent="-342900" algn="just" rtl="1">
              <a:lnSpc>
                <a:spcPct val="115000"/>
              </a:lnSpc>
              <a:buFont typeface="Symbol"/>
              <a:buChar char=""/>
            </a:pPr>
            <a:r>
              <a:rPr lang="ar-SA" sz="5600" dirty="0">
                <a:latin typeface="Calibri"/>
                <a:ea typeface="Calibri"/>
                <a:cs typeface="Times New Roman"/>
              </a:rPr>
              <a:t>احترام شرط عدم السالبية</a:t>
            </a:r>
            <a:endParaRPr lang="en-US" sz="5600" dirty="0">
              <a:latin typeface="Calibri"/>
              <a:ea typeface="Calibri"/>
              <a:cs typeface="Arial"/>
            </a:endParaRPr>
          </a:p>
          <a:p>
            <a:pPr algn="ctr" rtl="1">
              <a:lnSpc>
                <a:spcPct val="115000"/>
              </a:lnSpc>
            </a:pPr>
            <a:r>
              <a:rPr lang="ar-SA" sz="5600" dirty="0">
                <a:latin typeface="Calibri"/>
                <a:ea typeface="Calibri"/>
                <a:cs typeface="Times New Roman"/>
              </a:rPr>
              <a:t>ويمكن وضع الصيغة العامة للبرمجة الخطية كالأتي</a:t>
            </a:r>
            <a:r>
              <a:rPr lang="en-US" sz="5600" dirty="0">
                <a:latin typeface="Times New Roman"/>
                <a:ea typeface="Calibri"/>
                <a:cs typeface="Arial"/>
              </a:rPr>
              <a:t> :</a:t>
            </a:r>
            <a:r>
              <a:rPr lang="en-US" sz="5600" dirty="0">
                <a:latin typeface="Cambria Math"/>
                <a:ea typeface="CambriaMath"/>
                <a:cs typeface="Cambria Math"/>
              </a:rPr>
              <a:t>𝑀𝐴𝑋</a:t>
            </a:r>
            <a:r>
              <a:rPr lang="en-US" sz="5600" dirty="0">
                <a:latin typeface="Times New Roman"/>
                <a:ea typeface="CambriaMath"/>
                <a:cs typeface="Arial"/>
              </a:rPr>
              <a:t>/</a:t>
            </a:r>
            <a:r>
              <a:rPr lang="en-US" sz="5600" dirty="0">
                <a:latin typeface="Cambria Math"/>
                <a:ea typeface="CambriaMath"/>
                <a:cs typeface="Cambria Math"/>
              </a:rPr>
              <a:t>𝑀𝐼𝑁𝑧</a:t>
            </a:r>
            <a:r>
              <a:rPr lang="en-US" sz="5600" dirty="0">
                <a:latin typeface="Times New Roman"/>
                <a:ea typeface="CambriaMath"/>
                <a:cs typeface="Arial"/>
              </a:rPr>
              <a:t>=Σ</a:t>
            </a:r>
            <a:r>
              <a:rPr lang="en-US" sz="5600" dirty="0">
                <a:latin typeface="Cambria Math"/>
                <a:ea typeface="CambriaMath"/>
                <a:cs typeface="Cambria Math"/>
              </a:rPr>
              <a:t>𝐶𝑗𝑛𝑖</a:t>
            </a:r>
            <a:r>
              <a:rPr lang="en-US" sz="5600" dirty="0">
                <a:latin typeface="Times New Roman"/>
                <a:ea typeface="CambriaMath"/>
                <a:cs typeface="Arial"/>
              </a:rPr>
              <a:t>=1</a:t>
            </a:r>
            <a:r>
              <a:rPr lang="en-US" sz="5600" dirty="0">
                <a:latin typeface="Cambria Math"/>
                <a:ea typeface="CambriaMath"/>
                <a:cs typeface="Cambria Math"/>
              </a:rPr>
              <a:t>𝑋𝑗</a:t>
            </a:r>
            <a:endParaRPr lang="en-US" sz="5600" dirty="0">
              <a:latin typeface="Calibri"/>
              <a:ea typeface="Calibri"/>
              <a:cs typeface="Arial"/>
            </a:endParaRPr>
          </a:p>
          <a:p>
            <a:pPr algn="ctr" rtl="1">
              <a:lnSpc>
                <a:spcPct val="115000"/>
              </a:lnSpc>
            </a:pPr>
            <a:r>
              <a:rPr lang="en-US" sz="5600" dirty="0">
                <a:latin typeface="Times New Roman"/>
                <a:ea typeface="Calibri"/>
                <a:cs typeface="Arial"/>
              </a:rPr>
              <a:t>s/c: </a:t>
            </a:r>
            <a:r>
              <a:rPr lang="en-US" sz="5600" dirty="0">
                <a:latin typeface="Times New Roman"/>
                <a:ea typeface="CambriaMath"/>
                <a:cs typeface="Arial"/>
              </a:rPr>
              <a:t>Σ Σ</a:t>
            </a:r>
            <a:r>
              <a:rPr lang="en-US" sz="5600" dirty="0">
                <a:latin typeface="Cambria Math"/>
                <a:ea typeface="CambriaMath"/>
                <a:cs typeface="Cambria Math"/>
              </a:rPr>
              <a:t>𝑎𝑖𝑗𝑋𝑗</a:t>
            </a:r>
            <a:r>
              <a:rPr lang="en-US" sz="5600" dirty="0">
                <a:latin typeface="Times New Roman"/>
                <a:ea typeface="CambriaMath"/>
                <a:cs typeface="Arial"/>
              </a:rPr>
              <a:t>(≤,=,≥)</a:t>
            </a:r>
            <a:r>
              <a:rPr lang="en-US" sz="5600" dirty="0">
                <a:latin typeface="Cambria Math"/>
                <a:ea typeface="CambriaMath"/>
                <a:cs typeface="Cambria Math"/>
              </a:rPr>
              <a:t>𝑏𝑖𝑚𝑗</a:t>
            </a:r>
            <a:r>
              <a:rPr lang="en-US" sz="5600" dirty="0">
                <a:latin typeface="Times New Roman"/>
                <a:ea typeface="CambriaMath"/>
                <a:cs typeface="Arial"/>
              </a:rPr>
              <a:t>=1</a:t>
            </a:r>
            <a:r>
              <a:rPr lang="en-US" sz="5600" dirty="0">
                <a:latin typeface="Cambria Math"/>
                <a:ea typeface="CambriaMath"/>
                <a:cs typeface="Cambria Math"/>
              </a:rPr>
              <a:t>𝑛𝑖</a:t>
            </a:r>
            <a:r>
              <a:rPr lang="en-US" sz="5600" dirty="0">
                <a:latin typeface="Times New Roman"/>
                <a:ea typeface="CambriaMath"/>
                <a:cs typeface="Arial"/>
              </a:rPr>
              <a:t>=1</a:t>
            </a:r>
            <a:r>
              <a:rPr lang="en-US" sz="5600" dirty="0">
                <a:latin typeface="Cambria Math"/>
                <a:ea typeface="CambriaMath"/>
                <a:cs typeface="Cambria Math"/>
              </a:rPr>
              <a:t>𝑋𝑗</a:t>
            </a:r>
            <a:r>
              <a:rPr lang="en-US" sz="5600" dirty="0">
                <a:latin typeface="Times New Roman"/>
                <a:ea typeface="CambriaMath"/>
                <a:cs typeface="Arial"/>
              </a:rPr>
              <a:t>≥0</a:t>
            </a:r>
            <a:endParaRPr lang="en-US" sz="5600" dirty="0">
              <a:latin typeface="Calibri"/>
              <a:ea typeface="Calibri"/>
              <a:cs typeface="Arial"/>
            </a:endParaRPr>
          </a:p>
          <a:p>
            <a:pPr algn="just" rtl="1">
              <a:lnSpc>
                <a:spcPct val="115000"/>
              </a:lnSpc>
            </a:pPr>
            <a:r>
              <a:rPr lang="ar-SA" sz="5600" dirty="0">
                <a:latin typeface="Calibri"/>
                <a:ea typeface="Calibri"/>
                <a:cs typeface="Times New Roman"/>
              </a:rPr>
              <a:t>حيث أن</a:t>
            </a:r>
            <a:r>
              <a:rPr lang="en-US" sz="5600" dirty="0">
                <a:latin typeface="Times New Roman"/>
                <a:ea typeface="Calibri"/>
                <a:cs typeface="Arial"/>
              </a:rPr>
              <a:t>:</a:t>
            </a:r>
            <a:endParaRPr lang="en-US" sz="5600" dirty="0">
              <a:latin typeface="Calibri"/>
              <a:ea typeface="Calibri"/>
              <a:cs typeface="Arial"/>
            </a:endParaRPr>
          </a:p>
          <a:p>
            <a:pPr algn="just" rtl="1">
              <a:lnSpc>
                <a:spcPct val="115000"/>
              </a:lnSpc>
            </a:pPr>
            <a:r>
              <a:rPr lang="en-US" sz="5600" dirty="0" err="1">
                <a:latin typeface="Times New Roman"/>
                <a:ea typeface="Calibri"/>
                <a:cs typeface="Arial"/>
              </a:rPr>
              <a:t>aij</a:t>
            </a:r>
            <a:r>
              <a:rPr lang="en-US" sz="5600" dirty="0">
                <a:latin typeface="Times New Roman"/>
                <a:ea typeface="Calibri"/>
                <a:cs typeface="Arial"/>
              </a:rPr>
              <a:t> ,bi , </a:t>
            </a:r>
            <a:r>
              <a:rPr lang="en-US" sz="5600" dirty="0" err="1">
                <a:latin typeface="Times New Roman"/>
                <a:ea typeface="Calibri"/>
                <a:cs typeface="Arial"/>
              </a:rPr>
              <a:t>Cj</a:t>
            </a:r>
            <a:r>
              <a:rPr lang="en-US" sz="5600" dirty="0">
                <a:latin typeface="Times New Roman"/>
                <a:ea typeface="Calibri"/>
                <a:cs typeface="Arial"/>
              </a:rPr>
              <a:t> : </a:t>
            </a:r>
            <a:r>
              <a:rPr lang="ar-SA" sz="5600" dirty="0">
                <a:latin typeface="Calibri"/>
                <a:ea typeface="Calibri"/>
                <a:cs typeface="Times New Roman"/>
              </a:rPr>
              <a:t>ثوابت المشكلة؛</a:t>
            </a:r>
            <a:endParaRPr lang="en-US" sz="5600" dirty="0">
              <a:latin typeface="Calibri"/>
              <a:ea typeface="Calibri"/>
              <a:cs typeface="Arial"/>
            </a:endParaRPr>
          </a:p>
          <a:p>
            <a:pPr algn="just" rtl="1">
              <a:lnSpc>
                <a:spcPct val="115000"/>
              </a:lnSpc>
            </a:pPr>
            <a:r>
              <a:rPr lang="en-US" sz="5600" dirty="0">
                <a:latin typeface="Times New Roman"/>
                <a:ea typeface="Calibri"/>
                <a:cs typeface="Arial"/>
              </a:rPr>
              <a:t> Z : </a:t>
            </a:r>
            <a:r>
              <a:rPr lang="ar-SA" sz="5600" dirty="0">
                <a:latin typeface="Calibri"/>
                <a:ea typeface="Calibri"/>
                <a:cs typeface="Times New Roman"/>
              </a:rPr>
              <a:t>دالة الهدف؛</a:t>
            </a:r>
            <a:endParaRPr lang="en-US" sz="5600" dirty="0">
              <a:latin typeface="Calibri"/>
              <a:ea typeface="Calibri"/>
              <a:cs typeface="Arial"/>
            </a:endParaRPr>
          </a:p>
          <a:p>
            <a:pPr algn="just" rtl="1">
              <a:lnSpc>
                <a:spcPct val="115000"/>
              </a:lnSpc>
            </a:pPr>
            <a:r>
              <a:rPr lang="en-US" sz="5600" dirty="0" err="1">
                <a:latin typeface="Times New Roman"/>
                <a:ea typeface="Calibri"/>
                <a:cs typeface="Arial"/>
              </a:rPr>
              <a:t>Xj</a:t>
            </a:r>
            <a:r>
              <a:rPr lang="en-US" sz="5600" dirty="0">
                <a:latin typeface="Times New Roman"/>
                <a:ea typeface="Calibri"/>
                <a:cs typeface="Arial"/>
              </a:rPr>
              <a:t> : </a:t>
            </a:r>
            <a:r>
              <a:rPr lang="ar-SA" sz="5600" dirty="0">
                <a:latin typeface="Calibri"/>
                <a:ea typeface="Calibri"/>
                <a:cs typeface="Times New Roman"/>
              </a:rPr>
              <a:t>المتغيرات</a:t>
            </a:r>
            <a:r>
              <a:rPr lang="en-US" sz="5600" dirty="0">
                <a:latin typeface="Times New Roman"/>
                <a:ea typeface="Calibri"/>
                <a:cs typeface="Arial"/>
              </a:rPr>
              <a:t> u1575 </a:t>
            </a:r>
            <a:r>
              <a:rPr lang="ar-SA" sz="5600" dirty="0">
                <a:latin typeface="Calibri"/>
                <a:ea typeface="Calibri"/>
                <a:cs typeface="Times New Roman"/>
              </a:rPr>
              <a:t>المطلوب اتخاذ القرار بشأنها؛</a:t>
            </a:r>
            <a:endParaRPr lang="en-US" sz="5600" dirty="0">
              <a:latin typeface="Calibri"/>
              <a:ea typeface="Calibri"/>
              <a:cs typeface="Arial"/>
            </a:endParaRPr>
          </a:p>
          <a:p>
            <a:pPr algn="just" rtl="1">
              <a:lnSpc>
                <a:spcPct val="115000"/>
              </a:lnSpc>
            </a:pPr>
            <a:r>
              <a:rPr lang="en-US" sz="5600" dirty="0">
                <a:latin typeface="Times New Roman"/>
                <a:ea typeface="Calibri"/>
                <a:cs typeface="Arial"/>
              </a:rPr>
              <a:t>bi : </a:t>
            </a:r>
            <a:r>
              <a:rPr lang="ar-SA" sz="5600" dirty="0">
                <a:latin typeface="Calibri"/>
                <a:ea typeface="Calibri"/>
                <a:cs typeface="Times New Roman"/>
              </a:rPr>
              <a:t>تمثل الموارد المحددة؛</a:t>
            </a:r>
            <a:endParaRPr lang="en-US" sz="5600" dirty="0">
              <a:latin typeface="Calibri"/>
              <a:ea typeface="Calibri"/>
              <a:cs typeface="Arial"/>
            </a:endParaRPr>
          </a:p>
          <a:p>
            <a:pPr algn="just" rtl="1">
              <a:lnSpc>
                <a:spcPct val="115000"/>
              </a:lnSpc>
            </a:pPr>
            <a:r>
              <a:rPr lang="en-US" sz="5600" dirty="0" err="1">
                <a:latin typeface="Times New Roman"/>
                <a:ea typeface="Calibri"/>
                <a:cs typeface="Arial"/>
              </a:rPr>
              <a:t>aij</a:t>
            </a:r>
            <a:r>
              <a:rPr lang="en-US" sz="5600" dirty="0">
                <a:latin typeface="Times New Roman"/>
                <a:ea typeface="Calibri"/>
                <a:cs typeface="Arial"/>
              </a:rPr>
              <a:t> : </a:t>
            </a:r>
            <a:r>
              <a:rPr lang="ar-SA" sz="5600" dirty="0">
                <a:latin typeface="Calibri"/>
                <a:ea typeface="Calibri"/>
                <a:cs typeface="Times New Roman"/>
              </a:rPr>
              <a:t>كمية الموارد المحددة من النوع</a:t>
            </a:r>
            <a:r>
              <a:rPr lang="en-US" sz="5600" dirty="0">
                <a:latin typeface="Times New Roman"/>
                <a:ea typeface="Calibri"/>
                <a:cs typeface="Arial"/>
              </a:rPr>
              <a:t> </a:t>
            </a:r>
            <a:r>
              <a:rPr lang="en-US" sz="5600" dirty="0" err="1">
                <a:latin typeface="Times New Roman"/>
                <a:ea typeface="Calibri"/>
                <a:cs typeface="Arial"/>
              </a:rPr>
              <a:t>i</a:t>
            </a:r>
            <a:r>
              <a:rPr lang="en-US" sz="5600" dirty="0">
                <a:latin typeface="Times New Roman"/>
                <a:ea typeface="Calibri"/>
                <a:cs typeface="Arial"/>
              </a:rPr>
              <a:t> </a:t>
            </a:r>
            <a:r>
              <a:rPr lang="ar-SA" sz="5600" dirty="0">
                <a:latin typeface="Calibri"/>
                <a:ea typeface="Calibri"/>
                <a:cs typeface="Times New Roman"/>
              </a:rPr>
              <a:t>لإنتاج وحدة واحدة من المنتج</a:t>
            </a:r>
            <a:r>
              <a:rPr lang="en-US" sz="5600" dirty="0">
                <a:latin typeface="Times New Roman"/>
                <a:ea typeface="Calibri"/>
                <a:cs typeface="Arial"/>
              </a:rPr>
              <a:t> j </a:t>
            </a:r>
            <a:r>
              <a:rPr lang="ar-SA" sz="5600" dirty="0">
                <a:latin typeface="Calibri"/>
                <a:ea typeface="Calibri"/>
                <a:cs typeface="Times New Roman"/>
              </a:rPr>
              <a:t>؛</a:t>
            </a:r>
            <a:endParaRPr lang="en-US" sz="5600" dirty="0">
              <a:latin typeface="Calibri"/>
              <a:ea typeface="Calibri"/>
              <a:cs typeface="Arial"/>
            </a:endParaRPr>
          </a:p>
          <a:p>
            <a:pPr algn="just" rtl="1">
              <a:lnSpc>
                <a:spcPct val="115000"/>
              </a:lnSpc>
            </a:pPr>
            <a:r>
              <a:rPr lang="en-US" sz="5600" dirty="0" err="1">
                <a:latin typeface="Times New Roman"/>
                <a:ea typeface="Calibri"/>
                <a:cs typeface="Arial"/>
              </a:rPr>
              <a:t>Cj</a:t>
            </a:r>
            <a:r>
              <a:rPr lang="en-US" sz="5600" dirty="0">
                <a:latin typeface="Times New Roman"/>
                <a:ea typeface="Calibri"/>
                <a:cs typeface="Arial"/>
              </a:rPr>
              <a:t> :  </a:t>
            </a:r>
            <a:r>
              <a:rPr lang="ar-SA" sz="5600" dirty="0">
                <a:latin typeface="Times New Roman"/>
                <a:ea typeface="Calibri"/>
              </a:rPr>
              <a:t>تمثل</a:t>
            </a:r>
            <a:r>
              <a:rPr lang="ar-SA" sz="5600" dirty="0">
                <a:latin typeface="Calibri"/>
                <a:ea typeface="Calibri"/>
                <a:cs typeface="Times New Roman"/>
              </a:rPr>
              <a:t> الربح أو الكلفة نتيجة تخصيص الموارد</a:t>
            </a:r>
            <a:r>
              <a:rPr lang="en-US" sz="5600" dirty="0">
                <a:latin typeface="Times New Roman"/>
                <a:ea typeface="Calibri"/>
                <a:cs typeface="Arial"/>
              </a:rPr>
              <a:t> </a:t>
            </a:r>
            <a:r>
              <a:rPr lang="en-US" sz="5600" dirty="0" err="1">
                <a:latin typeface="Times New Roman"/>
                <a:ea typeface="Calibri"/>
                <a:cs typeface="Arial"/>
              </a:rPr>
              <a:t>i</a:t>
            </a:r>
            <a:r>
              <a:rPr lang="en-US" sz="5600" dirty="0">
                <a:latin typeface="Times New Roman"/>
                <a:ea typeface="Calibri"/>
                <a:cs typeface="Arial"/>
              </a:rPr>
              <a:t> </a:t>
            </a:r>
            <a:r>
              <a:rPr lang="ar-SA" sz="5600" dirty="0">
                <a:latin typeface="Calibri"/>
                <a:ea typeface="Calibri"/>
                <a:cs typeface="Times New Roman"/>
              </a:rPr>
              <a:t>لإنتاج وحدة واحدة من المنتج</a:t>
            </a:r>
            <a:r>
              <a:rPr lang="en-US" sz="5600" dirty="0">
                <a:latin typeface="Times New Roman"/>
                <a:ea typeface="Calibri"/>
                <a:cs typeface="Arial"/>
              </a:rPr>
              <a:t> j.</a:t>
            </a:r>
            <a:endParaRPr lang="en-US" sz="5600" dirty="0">
              <a:latin typeface="Calibri"/>
              <a:ea typeface="Calibri"/>
              <a:cs typeface="Arial"/>
            </a:endParaRPr>
          </a:p>
          <a:p>
            <a:pPr algn="just" rtl="1">
              <a:lnSpc>
                <a:spcPct val="115000"/>
              </a:lnSpc>
            </a:pPr>
            <a:r>
              <a:rPr lang="ar-SA" sz="5600" dirty="0">
                <a:latin typeface="Calibri"/>
                <a:ea typeface="Calibri"/>
                <a:cs typeface="Times New Roman"/>
              </a:rPr>
              <a:t>قبل البدء باستخدام أي طريقة من طرق الحل للوصول إلى الحل الأمثل، يجب أن تكون المشكلة بأحد</a:t>
            </a:r>
            <a:endParaRPr lang="en-US" sz="5600" dirty="0">
              <a:latin typeface="Calibri"/>
              <a:ea typeface="Calibri"/>
              <a:cs typeface="Arial"/>
            </a:endParaRPr>
          </a:p>
          <a:p>
            <a:pPr algn="just" rtl="1">
              <a:lnSpc>
                <a:spcPct val="115000"/>
              </a:lnSpc>
            </a:pPr>
            <a:r>
              <a:rPr lang="ar-SA" sz="5600" dirty="0">
                <a:latin typeface="Calibri"/>
                <a:ea typeface="Calibri"/>
                <a:cs typeface="Times New Roman"/>
              </a:rPr>
              <a:t>الشكلين القانوني أو القياسي</a:t>
            </a:r>
            <a:r>
              <a:rPr lang="en-US" sz="5600" dirty="0">
                <a:latin typeface="Times New Roman"/>
                <a:ea typeface="Calibri"/>
                <a:cs typeface="Arial"/>
              </a:rPr>
              <a:t> .</a:t>
            </a:r>
            <a:endParaRPr lang="en-US" sz="5600" dirty="0">
              <a:latin typeface="Calibri"/>
              <a:ea typeface="Calibri"/>
              <a:cs typeface="Arial"/>
            </a:endParaRPr>
          </a:p>
          <a:p>
            <a:pPr marL="342900" lvl="0" indent="-342900" algn="just" rtl="1">
              <a:lnSpc>
                <a:spcPct val="115000"/>
              </a:lnSpc>
              <a:buFont typeface="Symbol"/>
              <a:buChar char=""/>
            </a:pPr>
            <a:r>
              <a:rPr lang="ar-SA" sz="5600" b="1" dirty="0">
                <a:latin typeface="Calibri"/>
                <a:ea typeface="Calibri"/>
                <a:cs typeface="Times New Roman"/>
              </a:rPr>
              <a:t>الصيغة القانونية </a:t>
            </a:r>
            <a:endParaRPr lang="en-US" sz="5600" dirty="0">
              <a:latin typeface="Calibri"/>
              <a:ea typeface="Calibri"/>
              <a:cs typeface="Arial"/>
            </a:endParaRPr>
          </a:p>
          <a:p>
            <a:pPr algn="just" rtl="1">
              <a:lnSpc>
                <a:spcPct val="115000"/>
              </a:lnSpc>
            </a:pPr>
            <a:r>
              <a:rPr lang="ar-SA" sz="5600" dirty="0">
                <a:latin typeface="Calibri"/>
                <a:ea typeface="Calibri"/>
                <a:cs typeface="Times New Roman"/>
              </a:rPr>
              <a:t>الشكل العام لنموذج البرمجة الخطية يتم وصفه في الشكل القانوني كالآتي</a:t>
            </a:r>
            <a:r>
              <a:rPr lang="en-US" sz="5600" dirty="0">
                <a:latin typeface="Times New Roman"/>
                <a:ea typeface="Calibri"/>
                <a:cs typeface="Arial"/>
              </a:rPr>
              <a:t> :</a:t>
            </a:r>
            <a:endParaRPr lang="en-US" sz="5600" dirty="0">
              <a:latin typeface="Calibri"/>
              <a:ea typeface="Calibri"/>
              <a:cs typeface="Arial"/>
            </a:endParaRPr>
          </a:p>
          <a:p>
            <a:pPr marL="342900" lvl="0" indent="-342900" algn="just" rtl="1">
              <a:lnSpc>
                <a:spcPct val="115000"/>
              </a:lnSpc>
              <a:buFont typeface="Symbol"/>
              <a:buChar char=""/>
            </a:pPr>
            <a:r>
              <a:rPr lang="ar-SA" sz="5600" dirty="0">
                <a:latin typeface="Calibri"/>
                <a:ea typeface="Calibri"/>
                <a:cs typeface="Times New Roman"/>
              </a:rPr>
              <a:t>دالة الهدف من نوع</a:t>
            </a:r>
            <a:r>
              <a:rPr lang="en-US" sz="5600" dirty="0">
                <a:latin typeface="Times New Roman"/>
                <a:ea typeface="Calibri"/>
                <a:cs typeface="Arial"/>
              </a:rPr>
              <a:t> max </a:t>
            </a:r>
            <a:r>
              <a:rPr lang="ar-SA" sz="5600" dirty="0">
                <a:latin typeface="Calibri"/>
                <a:ea typeface="Calibri"/>
                <a:cs typeface="Times New Roman"/>
              </a:rPr>
              <a:t>فقط</a:t>
            </a:r>
            <a:endParaRPr lang="en-US" sz="5600" dirty="0">
              <a:latin typeface="Calibri"/>
              <a:ea typeface="Calibri"/>
              <a:cs typeface="Arial"/>
            </a:endParaRPr>
          </a:p>
          <a:p>
            <a:pPr marL="342900" lvl="0" indent="-342900" algn="just" rtl="1">
              <a:lnSpc>
                <a:spcPct val="115000"/>
              </a:lnSpc>
              <a:buFont typeface="Symbol"/>
              <a:buChar char=""/>
            </a:pPr>
            <a:r>
              <a:rPr lang="ar-SA" sz="5600" dirty="0">
                <a:latin typeface="Calibri"/>
                <a:ea typeface="Calibri"/>
                <a:cs typeface="Times New Roman"/>
              </a:rPr>
              <a:t>جميع القيود من نوع اصغر أو يساوي</a:t>
            </a:r>
            <a:endParaRPr lang="en-US" sz="5600" dirty="0">
              <a:latin typeface="Calibri"/>
              <a:ea typeface="Calibri"/>
              <a:cs typeface="Arial"/>
            </a:endParaRPr>
          </a:p>
          <a:p>
            <a:pPr marL="342900" lvl="0" indent="-342900" algn="just" rtl="1">
              <a:lnSpc>
                <a:spcPct val="115000"/>
              </a:lnSpc>
              <a:spcAft>
                <a:spcPts val="1000"/>
              </a:spcAft>
              <a:buFont typeface="Symbol"/>
              <a:buChar char=""/>
            </a:pPr>
            <a:r>
              <a:rPr lang="ar-SA" sz="5600" dirty="0">
                <a:latin typeface="Calibri"/>
                <a:ea typeface="Calibri"/>
                <a:cs typeface="Times New Roman"/>
              </a:rPr>
              <a:t>جميع متغيرات القرار </a:t>
            </a:r>
            <a:r>
              <a:rPr lang="ar-SA" sz="5600" dirty="0" smtClean="0">
                <a:latin typeface="Calibri"/>
                <a:ea typeface="Calibri"/>
                <a:cs typeface="Times New Roman"/>
              </a:rPr>
              <a:t>موجبة</a:t>
            </a:r>
            <a:endParaRPr lang="en-US" sz="5600" dirty="0">
              <a:latin typeface="Calibri"/>
              <a:ea typeface="Calibri"/>
              <a:cs typeface="Arial"/>
            </a:endParaRPr>
          </a:p>
        </p:txBody>
      </p:sp>
      <p:sp>
        <p:nvSpPr>
          <p:cNvPr id="16386" name="Slide Number Placeholder 5"/>
          <p:cNvSpPr>
            <a:spLocks noGrp="1"/>
          </p:cNvSpPr>
          <p:nvPr>
            <p:ph type="sldNum" sz="quarter" idx="12"/>
          </p:nvPr>
        </p:nvSpPr>
        <p:spPr>
          <a:xfrm>
            <a:off x="8460432" y="6381328"/>
            <a:ext cx="437768" cy="365125"/>
          </a:xfrm>
          <a:noFill/>
          <a:ln>
            <a:miter lim="800000"/>
            <a:headEnd/>
            <a:tailEnd/>
          </a:ln>
        </p:spPr>
        <p:txBody>
          <a:bodyPr/>
          <a:lstStyle/>
          <a:p>
            <a:fld id="{8DA6520C-22AC-4A15-A398-7488837036C4}" type="slidenum">
              <a:rPr lang="en-US" sz="1400" smtClean="0"/>
              <a:pPr/>
              <a:t>9</a:t>
            </a:fld>
            <a:endParaRPr lang="en-US" sz="1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calcmode="lin" valueType="num">
                                      <p:cBhvr>
                                        <p:cTn id="7" dur="1000" fill="hold"/>
                                        <p:tgtEl>
                                          <p:spTgt spid="12083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083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2083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083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20835">
                                            <p:txEl>
                                              <p:pRg st="1" end="1"/>
                                            </p:txEl>
                                          </p:spTgt>
                                        </p:tgtEl>
                                        <p:attrNameLst>
                                          <p:attrName>style.visibility</p:attrName>
                                        </p:attrNameLst>
                                      </p:cBhvr>
                                      <p:to>
                                        <p:strVal val="visible"/>
                                      </p:to>
                                    </p:set>
                                    <p:anim calcmode="lin" valueType="num">
                                      <p:cBhvr>
                                        <p:cTn id="15" dur="1000" fill="hold"/>
                                        <p:tgtEl>
                                          <p:spTgt spid="12083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2083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2083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2083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20835">
                                            <p:txEl>
                                              <p:pRg st="2" end="2"/>
                                            </p:txEl>
                                          </p:spTgt>
                                        </p:tgtEl>
                                        <p:attrNameLst>
                                          <p:attrName>style.visibility</p:attrName>
                                        </p:attrNameLst>
                                      </p:cBhvr>
                                      <p:to>
                                        <p:strVal val="visible"/>
                                      </p:to>
                                    </p:set>
                                    <p:anim calcmode="lin" valueType="num">
                                      <p:cBhvr>
                                        <p:cTn id="23" dur="1000" fill="hold"/>
                                        <p:tgtEl>
                                          <p:spTgt spid="12083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2083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2083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2083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20835">
                                            <p:txEl>
                                              <p:pRg st="3" end="3"/>
                                            </p:txEl>
                                          </p:spTgt>
                                        </p:tgtEl>
                                        <p:attrNameLst>
                                          <p:attrName>style.visibility</p:attrName>
                                        </p:attrNameLst>
                                      </p:cBhvr>
                                      <p:to>
                                        <p:strVal val="visible"/>
                                      </p:to>
                                    </p:set>
                                    <p:anim calcmode="lin" valueType="num">
                                      <p:cBhvr>
                                        <p:cTn id="31" dur="1000" fill="hold"/>
                                        <p:tgtEl>
                                          <p:spTgt spid="12083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2083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2083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2083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120835">
                                            <p:txEl>
                                              <p:pRg st="4" end="4"/>
                                            </p:txEl>
                                          </p:spTgt>
                                        </p:tgtEl>
                                        <p:attrNameLst>
                                          <p:attrName>style.visibility</p:attrName>
                                        </p:attrNameLst>
                                      </p:cBhvr>
                                      <p:to>
                                        <p:strVal val="visible"/>
                                      </p:to>
                                    </p:set>
                                    <p:anim calcmode="lin" valueType="num">
                                      <p:cBhvr>
                                        <p:cTn id="39" dur="1000" fill="hold"/>
                                        <p:tgtEl>
                                          <p:spTgt spid="12083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2083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2083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2083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120835">
                                            <p:txEl>
                                              <p:pRg st="5" end="5"/>
                                            </p:txEl>
                                          </p:spTgt>
                                        </p:tgtEl>
                                        <p:attrNameLst>
                                          <p:attrName>style.visibility</p:attrName>
                                        </p:attrNameLst>
                                      </p:cBhvr>
                                      <p:to>
                                        <p:strVal val="visible"/>
                                      </p:to>
                                    </p:set>
                                    <p:anim calcmode="lin" valueType="num">
                                      <p:cBhvr>
                                        <p:cTn id="47" dur="1000" fill="hold"/>
                                        <p:tgtEl>
                                          <p:spTgt spid="120835">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120835">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120835">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20835">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120835">
                                            <p:txEl>
                                              <p:pRg st="6" end="6"/>
                                            </p:txEl>
                                          </p:spTgt>
                                        </p:tgtEl>
                                        <p:attrNameLst>
                                          <p:attrName>style.visibility</p:attrName>
                                        </p:attrNameLst>
                                      </p:cBhvr>
                                      <p:to>
                                        <p:strVal val="visible"/>
                                      </p:to>
                                    </p:set>
                                    <p:anim calcmode="lin" valueType="num">
                                      <p:cBhvr>
                                        <p:cTn id="55" dur="1000" fill="hold"/>
                                        <p:tgtEl>
                                          <p:spTgt spid="120835">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120835">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120835">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120835">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p:stCondLst>
                        <p:cond delay="indefinite"/>
                      </p:stCondLst>
                      <p:childTnLst>
                        <p:par>
                          <p:cTn id="60" fill="hold">
                            <p:stCondLst>
                              <p:cond delay="0"/>
                            </p:stCondLst>
                            <p:childTnLst>
                              <p:par>
                                <p:cTn id="61" presetID="15" presetClass="entr" presetSubtype="0" fill="hold" grpId="0" nodeType="clickEffect">
                                  <p:stCondLst>
                                    <p:cond delay="0"/>
                                  </p:stCondLst>
                                  <p:childTnLst>
                                    <p:set>
                                      <p:cBhvr>
                                        <p:cTn id="62" dur="1" fill="hold">
                                          <p:stCondLst>
                                            <p:cond delay="0"/>
                                          </p:stCondLst>
                                        </p:cTn>
                                        <p:tgtEl>
                                          <p:spTgt spid="120835">
                                            <p:txEl>
                                              <p:pRg st="7" end="7"/>
                                            </p:txEl>
                                          </p:spTgt>
                                        </p:tgtEl>
                                        <p:attrNameLst>
                                          <p:attrName>style.visibility</p:attrName>
                                        </p:attrNameLst>
                                      </p:cBhvr>
                                      <p:to>
                                        <p:strVal val="visible"/>
                                      </p:to>
                                    </p:set>
                                    <p:anim calcmode="lin" valueType="num">
                                      <p:cBhvr>
                                        <p:cTn id="63" dur="1000" fill="hold"/>
                                        <p:tgtEl>
                                          <p:spTgt spid="120835">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120835">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120835">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120835">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7" fill="hold">
                      <p:stCondLst>
                        <p:cond delay="indefinite"/>
                      </p:stCondLst>
                      <p:childTnLst>
                        <p:par>
                          <p:cTn id="68" fill="hold">
                            <p:stCondLst>
                              <p:cond delay="0"/>
                            </p:stCondLst>
                            <p:childTnLst>
                              <p:par>
                                <p:cTn id="69" presetID="15" presetClass="entr" presetSubtype="0" fill="hold" grpId="0" nodeType="clickEffect">
                                  <p:stCondLst>
                                    <p:cond delay="0"/>
                                  </p:stCondLst>
                                  <p:childTnLst>
                                    <p:set>
                                      <p:cBhvr>
                                        <p:cTn id="70" dur="1" fill="hold">
                                          <p:stCondLst>
                                            <p:cond delay="0"/>
                                          </p:stCondLst>
                                        </p:cTn>
                                        <p:tgtEl>
                                          <p:spTgt spid="120835">
                                            <p:txEl>
                                              <p:pRg st="8" end="8"/>
                                            </p:txEl>
                                          </p:spTgt>
                                        </p:tgtEl>
                                        <p:attrNameLst>
                                          <p:attrName>style.visibility</p:attrName>
                                        </p:attrNameLst>
                                      </p:cBhvr>
                                      <p:to>
                                        <p:strVal val="visible"/>
                                      </p:to>
                                    </p:set>
                                    <p:anim calcmode="lin" valueType="num">
                                      <p:cBhvr>
                                        <p:cTn id="71" dur="1000" fill="hold"/>
                                        <p:tgtEl>
                                          <p:spTgt spid="120835">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120835">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120835">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120835">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5" fill="hold">
                      <p:stCondLst>
                        <p:cond delay="indefinite"/>
                      </p:stCondLst>
                      <p:childTnLst>
                        <p:par>
                          <p:cTn id="76" fill="hold">
                            <p:stCondLst>
                              <p:cond delay="0"/>
                            </p:stCondLst>
                            <p:childTnLst>
                              <p:par>
                                <p:cTn id="77" presetID="15" presetClass="entr" presetSubtype="0" fill="hold" grpId="0" nodeType="clickEffect">
                                  <p:stCondLst>
                                    <p:cond delay="0"/>
                                  </p:stCondLst>
                                  <p:childTnLst>
                                    <p:set>
                                      <p:cBhvr>
                                        <p:cTn id="78" dur="1" fill="hold">
                                          <p:stCondLst>
                                            <p:cond delay="0"/>
                                          </p:stCondLst>
                                        </p:cTn>
                                        <p:tgtEl>
                                          <p:spTgt spid="120835">
                                            <p:txEl>
                                              <p:pRg st="9" end="9"/>
                                            </p:txEl>
                                          </p:spTgt>
                                        </p:tgtEl>
                                        <p:attrNameLst>
                                          <p:attrName>style.visibility</p:attrName>
                                        </p:attrNameLst>
                                      </p:cBhvr>
                                      <p:to>
                                        <p:strVal val="visible"/>
                                      </p:to>
                                    </p:set>
                                    <p:anim calcmode="lin" valueType="num">
                                      <p:cBhvr>
                                        <p:cTn id="79" dur="1000" fill="hold"/>
                                        <p:tgtEl>
                                          <p:spTgt spid="120835">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120835">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120835">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120835">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3" fill="hold">
                      <p:stCondLst>
                        <p:cond delay="indefinite"/>
                      </p:stCondLst>
                      <p:childTnLst>
                        <p:par>
                          <p:cTn id="84" fill="hold">
                            <p:stCondLst>
                              <p:cond delay="0"/>
                            </p:stCondLst>
                            <p:childTnLst>
                              <p:par>
                                <p:cTn id="85" presetID="15" presetClass="entr" presetSubtype="0" fill="hold" grpId="0" nodeType="clickEffect">
                                  <p:stCondLst>
                                    <p:cond delay="0"/>
                                  </p:stCondLst>
                                  <p:childTnLst>
                                    <p:set>
                                      <p:cBhvr>
                                        <p:cTn id="86" dur="1" fill="hold">
                                          <p:stCondLst>
                                            <p:cond delay="0"/>
                                          </p:stCondLst>
                                        </p:cTn>
                                        <p:tgtEl>
                                          <p:spTgt spid="120835">
                                            <p:txEl>
                                              <p:pRg st="10" end="10"/>
                                            </p:txEl>
                                          </p:spTgt>
                                        </p:tgtEl>
                                        <p:attrNameLst>
                                          <p:attrName>style.visibility</p:attrName>
                                        </p:attrNameLst>
                                      </p:cBhvr>
                                      <p:to>
                                        <p:strVal val="visible"/>
                                      </p:to>
                                    </p:set>
                                    <p:anim calcmode="lin" valueType="num">
                                      <p:cBhvr>
                                        <p:cTn id="87" dur="1000" fill="hold"/>
                                        <p:tgtEl>
                                          <p:spTgt spid="120835">
                                            <p:txEl>
                                              <p:pRg st="10" end="10"/>
                                            </p:txEl>
                                          </p:spTgt>
                                        </p:tgtEl>
                                        <p:attrNameLst>
                                          <p:attrName>ppt_w</p:attrName>
                                        </p:attrNameLst>
                                      </p:cBhvr>
                                      <p:tavLst>
                                        <p:tav tm="0">
                                          <p:val>
                                            <p:fltVal val="0"/>
                                          </p:val>
                                        </p:tav>
                                        <p:tav tm="100000">
                                          <p:val>
                                            <p:strVal val="#ppt_w"/>
                                          </p:val>
                                        </p:tav>
                                      </p:tavLst>
                                    </p:anim>
                                    <p:anim calcmode="lin" valueType="num">
                                      <p:cBhvr>
                                        <p:cTn id="88" dur="1000" fill="hold"/>
                                        <p:tgtEl>
                                          <p:spTgt spid="120835">
                                            <p:txEl>
                                              <p:pRg st="10" end="10"/>
                                            </p:txEl>
                                          </p:spTgt>
                                        </p:tgtEl>
                                        <p:attrNameLst>
                                          <p:attrName>ppt_h</p:attrName>
                                        </p:attrNameLst>
                                      </p:cBhvr>
                                      <p:tavLst>
                                        <p:tav tm="0">
                                          <p:val>
                                            <p:fltVal val="0"/>
                                          </p:val>
                                        </p:tav>
                                        <p:tav tm="100000">
                                          <p:val>
                                            <p:strVal val="#ppt_h"/>
                                          </p:val>
                                        </p:tav>
                                      </p:tavLst>
                                    </p:anim>
                                    <p:anim calcmode="lin" valueType="num">
                                      <p:cBhvr>
                                        <p:cTn id="89" dur="1000" fill="hold"/>
                                        <p:tgtEl>
                                          <p:spTgt spid="120835">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120835">
                                            <p:txEl>
                                              <p:pRg st="10" end="1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1" fill="hold">
                      <p:stCondLst>
                        <p:cond delay="indefinite"/>
                      </p:stCondLst>
                      <p:childTnLst>
                        <p:par>
                          <p:cTn id="92" fill="hold">
                            <p:stCondLst>
                              <p:cond delay="0"/>
                            </p:stCondLst>
                            <p:childTnLst>
                              <p:par>
                                <p:cTn id="93" presetID="15" presetClass="entr" presetSubtype="0" fill="hold" grpId="0" nodeType="clickEffect">
                                  <p:stCondLst>
                                    <p:cond delay="0"/>
                                  </p:stCondLst>
                                  <p:childTnLst>
                                    <p:set>
                                      <p:cBhvr>
                                        <p:cTn id="94" dur="1" fill="hold">
                                          <p:stCondLst>
                                            <p:cond delay="0"/>
                                          </p:stCondLst>
                                        </p:cTn>
                                        <p:tgtEl>
                                          <p:spTgt spid="120835">
                                            <p:txEl>
                                              <p:pRg st="11" end="11"/>
                                            </p:txEl>
                                          </p:spTgt>
                                        </p:tgtEl>
                                        <p:attrNameLst>
                                          <p:attrName>style.visibility</p:attrName>
                                        </p:attrNameLst>
                                      </p:cBhvr>
                                      <p:to>
                                        <p:strVal val="visible"/>
                                      </p:to>
                                    </p:set>
                                    <p:anim calcmode="lin" valueType="num">
                                      <p:cBhvr>
                                        <p:cTn id="95" dur="1000" fill="hold"/>
                                        <p:tgtEl>
                                          <p:spTgt spid="120835">
                                            <p:txEl>
                                              <p:pRg st="11" end="11"/>
                                            </p:txEl>
                                          </p:spTgt>
                                        </p:tgtEl>
                                        <p:attrNameLst>
                                          <p:attrName>ppt_w</p:attrName>
                                        </p:attrNameLst>
                                      </p:cBhvr>
                                      <p:tavLst>
                                        <p:tav tm="0">
                                          <p:val>
                                            <p:fltVal val="0"/>
                                          </p:val>
                                        </p:tav>
                                        <p:tav tm="100000">
                                          <p:val>
                                            <p:strVal val="#ppt_w"/>
                                          </p:val>
                                        </p:tav>
                                      </p:tavLst>
                                    </p:anim>
                                    <p:anim calcmode="lin" valueType="num">
                                      <p:cBhvr>
                                        <p:cTn id="96" dur="1000" fill="hold"/>
                                        <p:tgtEl>
                                          <p:spTgt spid="120835">
                                            <p:txEl>
                                              <p:pRg st="11" end="11"/>
                                            </p:txEl>
                                          </p:spTgt>
                                        </p:tgtEl>
                                        <p:attrNameLst>
                                          <p:attrName>ppt_h</p:attrName>
                                        </p:attrNameLst>
                                      </p:cBhvr>
                                      <p:tavLst>
                                        <p:tav tm="0">
                                          <p:val>
                                            <p:fltVal val="0"/>
                                          </p:val>
                                        </p:tav>
                                        <p:tav tm="100000">
                                          <p:val>
                                            <p:strVal val="#ppt_h"/>
                                          </p:val>
                                        </p:tav>
                                      </p:tavLst>
                                    </p:anim>
                                    <p:anim calcmode="lin" valueType="num">
                                      <p:cBhvr>
                                        <p:cTn id="97" dur="1000" fill="hold"/>
                                        <p:tgtEl>
                                          <p:spTgt spid="120835">
                                            <p:txEl>
                                              <p:pRg st="11" end="11"/>
                                            </p:txEl>
                                          </p:spTgt>
                                        </p:tgtEl>
                                        <p:attrNameLst>
                                          <p:attrName>ppt_x</p:attrName>
                                        </p:attrNameLst>
                                      </p:cBhvr>
                                      <p:tavLst>
                                        <p:tav tm="0" fmla="#ppt_x+(cos(-2*pi*(1-$))*-#ppt_x-sin(-2*pi*(1-$))*(1-#ppt_y))*(1-$)">
                                          <p:val>
                                            <p:fltVal val="0"/>
                                          </p:val>
                                        </p:tav>
                                        <p:tav tm="100000">
                                          <p:val>
                                            <p:fltVal val="1"/>
                                          </p:val>
                                        </p:tav>
                                      </p:tavLst>
                                    </p:anim>
                                    <p:anim calcmode="lin" valueType="num">
                                      <p:cBhvr>
                                        <p:cTn id="98" dur="1000" fill="hold"/>
                                        <p:tgtEl>
                                          <p:spTgt spid="120835">
                                            <p:txEl>
                                              <p:pRg st="11" end="1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9" fill="hold">
                      <p:stCondLst>
                        <p:cond delay="indefinite"/>
                      </p:stCondLst>
                      <p:childTnLst>
                        <p:par>
                          <p:cTn id="100" fill="hold">
                            <p:stCondLst>
                              <p:cond delay="0"/>
                            </p:stCondLst>
                            <p:childTnLst>
                              <p:par>
                                <p:cTn id="101" presetID="15" presetClass="entr" presetSubtype="0" fill="hold" grpId="0" nodeType="clickEffect">
                                  <p:stCondLst>
                                    <p:cond delay="0"/>
                                  </p:stCondLst>
                                  <p:childTnLst>
                                    <p:set>
                                      <p:cBhvr>
                                        <p:cTn id="102" dur="1" fill="hold">
                                          <p:stCondLst>
                                            <p:cond delay="0"/>
                                          </p:stCondLst>
                                        </p:cTn>
                                        <p:tgtEl>
                                          <p:spTgt spid="120835">
                                            <p:txEl>
                                              <p:pRg st="12" end="12"/>
                                            </p:txEl>
                                          </p:spTgt>
                                        </p:tgtEl>
                                        <p:attrNameLst>
                                          <p:attrName>style.visibility</p:attrName>
                                        </p:attrNameLst>
                                      </p:cBhvr>
                                      <p:to>
                                        <p:strVal val="visible"/>
                                      </p:to>
                                    </p:set>
                                    <p:anim calcmode="lin" valueType="num">
                                      <p:cBhvr>
                                        <p:cTn id="103" dur="1000" fill="hold"/>
                                        <p:tgtEl>
                                          <p:spTgt spid="120835">
                                            <p:txEl>
                                              <p:pRg st="12" end="12"/>
                                            </p:txEl>
                                          </p:spTgt>
                                        </p:tgtEl>
                                        <p:attrNameLst>
                                          <p:attrName>ppt_w</p:attrName>
                                        </p:attrNameLst>
                                      </p:cBhvr>
                                      <p:tavLst>
                                        <p:tav tm="0">
                                          <p:val>
                                            <p:fltVal val="0"/>
                                          </p:val>
                                        </p:tav>
                                        <p:tav tm="100000">
                                          <p:val>
                                            <p:strVal val="#ppt_w"/>
                                          </p:val>
                                        </p:tav>
                                      </p:tavLst>
                                    </p:anim>
                                    <p:anim calcmode="lin" valueType="num">
                                      <p:cBhvr>
                                        <p:cTn id="104" dur="1000" fill="hold"/>
                                        <p:tgtEl>
                                          <p:spTgt spid="120835">
                                            <p:txEl>
                                              <p:pRg st="12" end="12"/>
                                            </p:txEl>
                                          </p:spTgt>
                                        </p:tgtEl>
                                        <p:attrNameLst>
                                          <p:attrName>ppt_h</p:attrName>
                                        </p:attrNameLst>
                                      </p:cBhvr>
                                      <p:tavLst>
                                        <p:tav tm="0">
                                          <p:val>
                                            <p:fltVal val="0"/>
                                          </p:val>
                                        </p:tav>
                                        <p:tav tm="100000">
                                          <p:val>
                                            <p:strVal val="#ppt_h"/>
                                          </p:val>
                                        </p:tav>
                                      </p:tavLst>
                                    </p:anim>
                                    <p:anim calcmode="lin" valueType="num">
                                      <p:cBhvr>
                                        <p:cTn id="105" dur="1000" fill="hold"/>
                                        <p:tgtEl>
                                          <p:spTgt spid="120835">
                                            <p:txEl>
                                              <p:pRg st="12" end="12"/>
                                            </p:txEl>
                                          </p:spTgt>
                                        </p:tgtEl>
                                        <p:attrNameLst>
                                          <p:attrName>ppt_x</p:attrName>
                                        </p:attrNameLst>
                                      </p:cBhvr>
                                      <p:tavLst>
                                        <p:tav tm="0" fmla="#ppt_x+(cos(-2*pi*(1-$))*-#ppt_x-sin(-2*pi*(1-$))*(1-#ppt_y))*(1-$)">
                                          <p:val>
                                            <p:fltVal val="0"/>
                                          </p:val>
                                        </p:tav>
                                        <p:tav tm="100000">
                                          <p:val>
                                            <p:fltVal val="1"/>
                                          </p:val>
                                        </p:tav>
                                      </p:tavLst>
                                    </p:anim>
                                    <p:anim calcmode="lin" valueType="num">
                                      <p:cBhvr>
                                        <p:cTn id="106" dur="1000" fill="hold"/>
                                        <p:tgtEl>
                                          <p:spTgt spid="120835">
                                            <p:txEl>
                                              <p:pRg st="12" end="1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07" fill="hold">
                      <p:stCondLst>
                        <p:cond delay="indefinite"/>
                      </p:stCondLst>
                      <p:childTnLst>
                        <p:par>
                          <p:cTn id="108" fill="hold">
                            <p:stCondLst>
                              <p:cond delay="0"/>
                            </p:stCondLst>
                            <p:childTnLst>
                              <p:par>
                                <p:cTn id="109" presetID="15" presetClass="entr" presetSubtype="0" fill="hold" grpId="0" nodeType="clickEffect">
                                  <p:stCondLst>
                                    <p:cond delay="0"/>
                                  </p:stCondLst>
                                  <p:childTnLst>
                                    <p:set>
                                      <p:cBhvr>
                                        <p:cTn id="110" dur="1" fill="hold">
                                          <p:stCondLst>
                                            <p:cond delay="0"/>
                                          </p:stCondLst>
                                        </p:cTn>
                                        <p:tgtEl>
                                          <p:spTgt spid="120835">
                                            <p:txEl>
                                              <p:pRg st="13" end="13"/>
                                            </p:txEl>
                                          </p:spTgt>
                                        </p:tgtEl>
                                        <p:attrNameLst>
                                          <p:attrName>style.visibility</p:attrName>
                                        </p:attrNameLst>
                                      </p:cBhvr>
                                      <p:to>
                                        <p:strVal val="visible"/>
                                      </p:to>
                                    </p:set>
                                    <p:anim calcmode="lin" valueType="num">
                                      <p:cBhvr>
                                        <p:cTn id="111" dur="1000" fill="hold"/>
                                        <p:tgtEl>
                                          <p:spTgt spid="120835">
                                            <p:txEl>
                                              <p:pRg st="13" end="13"/>
                                            </p:txEl>
                                          </p:spTgt>
                                        </p:tgtEl>
                                        <p:attrNameLst>
                                          <p:attrName>ppt_w</p:attrName>
                                        </p:attrNameLst>
                                      </p:cBhvr>
                                      <p:tavLst>
                                        <p:tav tm="0">
                                          <p:val>
                                            <p:fltVal val="0"/>
                                          </p:val>
                                        </p:tav>
                                        <p:tav tm="100000">
                                          <p:val>
                                            <p:strVal val="#ppt_w"/>
                                          </p:val>
                                        </p:tav>
                                      </p:tavLst>
                                    </p:anim>
                                    <p:anim calcmode="lin" valueType="num">
                                      <p:cBhvr>
                                        <p:cTn id="112" dur="1000" fill="hold"/>
                                        <p:tgtEl>
                                          <p:spTgt spid="120835">
                                            <p:txEl>
                                              <p:pRg st="13" end="13"/>
                                            </p:txEl>
                                          </p:spTgt>
                                        </p:tgtEl>
                                        <p:attrNameLst>
                                          <p:attrName>ppt_h</p:attrName>
                                        </p:attrNameLst>
                                      </p:cBhvr>
                                      <p:tavLst>
                                        <p:tav tm="0">
                                          <p:val>
                                            <p:fltVal val="0"/>
                                          </p:val>
                                        </p:tav>
                                        <p:tav tm="100000">
                                          <p:val>
                                            <p:strVal val="#ppt_h"/>
                                          </p:val>
                                        </p:tav>
                                      </p:tavLst>
                                    </p:anim>
                                    <p:anim calcmode="lin" valueType="num">
                                      <p:cBhvr>
                                        <p:cTn id="113" dur="1000" fill="hold"/>
                                        <p:tgtEl>
                                          <p:spTgt spid="120835">
                                            <p:txEl>
                                              <p:pRg st="13" end="13"/>
                                            </p:txEl>
                                          </p:spTgt>
                                        </p:tgtEl>
                                        <p:attrNameLst>
                                          <p:attrName>ppt_x</p:attrName>
                                        </p:attrNameLst>
                                      </p:cBhvr>
                                      <p:tavLst>
                                        <p:tav tm="0" fmla="#ppt_x+(cos(-2*pi*(1-$))*-#ppt_x-sin(-2*pi*(1-$))*(1-#ppt_y))*(1-$)">
                                          <p:val>
                                            <p:fltVal val="0"/>
                                          </p:val>
                                        </p:tav>
                                        <p:tav tm="100000">
                                          <p:val>
                                            <p:fltVal val="1"/>
                                          </p:val>
                                        </p:tav>
                                      </p:tavLst>
                                    </p:anim>
                                    <p:anim calcmode="lin" valueType="num">
                                      <p:cBhvr>
                                        <p:cTn id="114" dur="1000" fill="hold"/>
                                        <p:tgtEl>
                                          <p:spTgt spid="120835">
                                            <p:txEl>
                                              <p:pRg st="13" end="1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5" fill="hold">
                      <p:stCondLst>
                        <p:cond delay="indefinite"/>
                      </p:stCondLst>
                      <p:childTnLst>
                        <p:par>
                          <p:cTn id="116" fill="hold">
                            <p:stCondLst>
                              <p:cond delay="0"/>
                            </p:stCondLst>
                            <p:childTnLst>
                              <p:par>
                                <p:cTn id="117" presetID="15" presetClass="entr" presetSubtype="0" fill="hold" grpId="0" nodeType="clickEffect">
                                  <p:stCondLst>
                                    <p:cond delay="0"/>
                                  </p:stCondLst>
                                  <p:childTnLst>
                                    <p:set>
                                      <p:cBhvr>
                                        <p:cTn id="118" dur="1" fill="hold">
                                          <p:stCondLst>
                                            <p:cond delay="0"/>
                                          </p:stCondLst>
                                        </p:cTn>
                                        <p:tgtEl>
                                          <p:spTgt spid="120835">
                                            <p:txEl>
                                              <p:pRg st="14" end="14"/>
                                            </p:txEl>
                                          </p:spTgt>
                                        </p:tgtEl>
                                        <p:attrNameLst>
                                          <p:attrName>style.visibility</p:attrName>
                                        </p:attrNameLst>
                                      </p:cBhvr>
                                      <p:to>
                                        <p:strVal val="visible"/>
                                      </p:to>
                                    </p:set>
                                    <p:anim calcmode="lin" valueType="num">
                                      <p:cBhvr>
                                        <p:cTn id="119" dur="1000" fill="hold"/>
                                        <p:tgtEl>
                                          <p:spTgt spid="120835">
                                            <p:txEl>
                                              <p:pRg st="14" end="14"/>
                                            </p:txEl>
                                          </p:spTgt>
                                        </p:tgtEl>
                                        <p:attrNameLst>
                                          <p:attrName>ppt_w</p:attrName>
                                        </p:attrNameLst>
                                      </p:cBhvr>
                                      <p:tavLst>
                                        <p:tav tm="0">
                                          <p:val>
                                            <p:fltVal val="0"/>
                                          </p:val>
                                        </p:tav>
                                        <p:tav tm="100000">
                                          <p:val>
                                            <p:strVal val="#ppt_w"/>
                                          </p:val>
                                        </p:tav>
                                      </p:tavLst>
                                    </p:anim>
                                    <p:anim calcmode="lin" valueType="num">
                                      <p:cBhvr>
                                        <p:cTn id="120" dur="1000" fill="hold"/>
                                        <p:tgtEl>
                                          <p:spTgt spid="120835">
                                            <p:txEl>
                                              <p:pRg st="14" end="14"/>
                                            </p:txEl>
                                          </p:spTgt>
                                        </p:tgtEl>
                                        <p:attrNameLst>
                                          <p:attrName>ppt_h</p:attrName>
                                        </p:attrNameLst>
                                      </p:cBhvr>
                                      <p:tavLst>
                                        <p:tav tm="0">
                                          <p:val>
                                            <p:fltVal val="0"/>
                                          </p:val>
                                        </p:tav>
                                        <p:tav tm="100000">
                                          <p:val>
                                            <p:strVal val="#ppt_h"/>
                                          </p:val>
                                        </p:tav>
                                      </p:tavLst>
                                    </p:anim>
                                    <p:anim calcmode="lin" valueType="num">
                                      <p:cBhvr>
                                        <p:cTn id="121" dur="1000" fill="hold"/>
                                        <p:tgtEl>
                                          <p:spTgt spid="120835">
                                            <p:txEl>
                                              <p:pRg st="14" end="14"/>
                                            </p:txEl>
                                          </p:spTgt>
                                        </p:tgtEl>
                                        <p:attrNameLst>
                                          <p:attrName>ppt_x</p:attrName>
                                        </p:attrNameLst>
                                      </p:cBhvr>
                                      <p:tavLst>
                                        <p:tav tm="0" fmla="#ppt_x+(cos(-2*pi*(1-$))*-#ppt_x-sin(-2*pi*(1-$))*(1-#ppt_y))*(1-$)">
                                          <p:val>
                                            <p:fltVal val="0"/>
                                          </p:val>
                                        </p:tav>
                                        <p:tav tm="100000">
                                          <p:val>
                                            <p:fltVal val="1"/>
                                          </p:val>
                                        </p:tav>
                                      </p:tavLst>
                                    </p:anim>
                                    <p:anim calcmode="lin" valueType="num">
                                      <p:cBhvr>
                                        <p:cTn id="122" dur="1000" fill="hold"/>
                                        <p:tgtEl>
                                          <p:spTgt spid="120835">
                                            <p:txEl>
                                              <p:pRg st="14" end="1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23" fill="hold">
                      <p:stCondLst>
                        <p:cond delay="indefinite"/>
                      </p:stCondLst>
                      <p:childTnLst>
                        <p:par>
                          <p:cTn id="124" fill="hold">
                            <p:stCondLst>
                              <p:cond delay="0"/>
                            </p:stCondLst>
                            <p:childTnLst>
                              <p:par>
                                <p:cTn id="125" presetID="15" presetClass="entr" presetSubtype="0" fill="hold" grpId="0" nodeType="clickEffect">
                                  <p:stCondLst>
                                    <p:cond delay="0"/>
                                  </p:stCondLst>
                                  <p:childTnLst>
                                    <p:set>
                                      <p:cBhvr>
                                        <p:cTn id="126" dur="1" fill="hold">
                                          <p:stCondLst>
                                            <p:cond delay="0"/>
                                          </p:stCondLst>
                                        </p:cTn>
                                        <p:tgtEl>
                                          <p:spTgt spid="120835">
                                            <p:txEl>
                                              <p:pRg st="15" end="15"/>
                                            </p:txEl>
                                          </p:spTgt>
                                        </p:tgtEl>
                                        <p:attrNameLst>
                                          <p:attrName>style.visibility</p:attrName>
                                        </p:attrNameLst>
                                      </p:cBhvr>
                                      <p:to>
                                        <p:strVal val="visible"/>
                                      </p:to>
                                    </p:set>
                                    <p:anim calcmode="lin" valueType="num">
                                      <p:cBhvr>
                                        <p:cTn id="127" dur="1000" fill="hold"/>
                                        <p:tgtEl>
                                          <p:spTgt spid="120835">
                                            <p:txEl>
                                              <p:pRg st="15" end="15"/>
                                            </p:txEl>
                                          </p:spTgt>
                                        </p:tgtEl>
                                        <p:attrNameLst>
                                          <p:attrName>ppt_w</p:attrName>
                                        </p:attrNameLst>
                                      </p:cBhvr>
                                      <p:tavLst>
                                        <p:tav tm="0">
                                          <p:val>
                                            <p:fltVal val="0"/>
                                          </p:val>
                                        </p:tav>
                                        <p:tav tm="100000">
                                          <p:val>
                                            <p:strVal val="#ppt_w"/>
                                          </p:val>
                                        </p:tav>
                                      </p:tavLst>
                                    </p:anim>
                                    <p:anim calcmode="lin" valueType="num">
                                      <p:cBhvr>
                                        <p:cTn id="128" dur="1000" fill="hold"/>
                                        <p:tgtEl>
                                          <p:spTgt spid="120835">
                                            <p:txEl>
                                              <p:pRg st="15" end="15"/>
                                            </p:txEl>
                                          </p:spTgt>
                                        </p:tgtEl>
                                        <p:attrNameLst>
                                          <p:attrName>ppt_h</p:attrName>
                                        </p:attrNameLst>
                                      </p:cBhvr>
                                      <p:tavLst>
                                        <p:tav tm="0">
                                          <p:val>
                                            <p:fltVal val="0"/>
                                          </p:val>
                                        </p:tav>
                                        <p:tav tm="100000">
                                          <p:val>
                                            <p:strVal val="#ppt_h"/>
                                          </p:val>
                                        </p:tav>
                                      </p:tavLst>
                                    </p:anim>
                                    <p:anim calcmode="lin" valueType="num">
                                      <p:cBhvr>
                                        <p:cTn id="129" dur="1000" fill="hold"/>
                                        <p:tgtEl>
                                          <p:spTgt spid="120835">
                                            <p:txEl>
                                              <p:pRg st="15" end="15"/>
                                            </p:txEl>
                                          </p:spTgt>
                                        </p:tgtEl>
                                        <p:attrNameLst>
                                          <p:attrName>ppt_x</p:attrName>
                                        </p:attrNameLst>
                                      </p:cBhvr>
                                      <p:tavLst>
                                        <p:tav tm="0" fmla="#ppt_x+(cos(-2*pi*(1-$))*-#ppt_x-sin(-2*pi*(1-$))*(1-#ppt_y))*(1-$)">
                                          <p:val>
                                            <p:fltVal val="0"/>
                                          </p:val>
                                        </p:tav>
                                        <p:tav tm="100000">
                                          <p:val>
                                            <p:fltVal val="1"/>
                                          </p:val>
                                        </p:tav>
                                      </p:tavLst>
                                    </p:anim>
                                    <p:anim calcmode="lin" valueType="num">
                                      <p:cBhvr>
                                        <p:cTn id="130" dur="1000" fill="hold"/>
                                        <p:tgtEl>
                                          <p:spTgt spid="120835">
                                            <p:txEl>
                                              <p:pRg st="15" end="1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31" fill="hold">
                      <p:stCondLst>
                        <p:cond delay="indefinite"/>
                      </p:stCondLst>
                      <p:childTnLst>
                        <p:par>
                          <p:cTn id="132" fill="hold">
                            <p:stCondLst>
                              <p:cond delay="0"/>
                            </p:stCondLst>
                            <p:childTnLst>
                              <p:par>
                                <p:cTn id="133" presetID="15" presetClass="entr" presetSubtype="0" fill="hold" grpId="0" nodeType="clickEffect">
                                  <p:stCondLst>
                                    <p:cond delay="0"/>
                                  </p:stCondLst>
                                  <p:childTnLst>
                                    <p:set>
                                      <p:cBhvr>
                                        <p:cTn id="134" dur="1" fill="hold">
                                          <p:stCondLst>
                                            <p:cond delay="0"/>
                                          </p:stCondLst>
                                        </p:cTn>
                                        <p:tgtEl>
                                          <p:spTgt spid="120835">
                                            <p:txEl>
                                              <p:pRg st="16" end="16"/>
                                            </p:txEl>
                                          </p:spTgt>
                                        </p:tgtEl>
                                        <p:attrNameLst>
                                          <p:attrName>style.visibility</p:attrName>
                                        </p:attrNameLst>
                                      </p:cBhvr>
                                      <p:to>
                                        <p:strVal val="visible"/>
                                      </p:to>
                                    </p:set>
                                    <p:anim calcmode="lin" valueType="num">
                                      <p:cBhvr>
                                        <p:cTn id="135" dur="1000" fill="hold"/>
                                        <p:tgtEl>
                                          <p:spTgt spid="120835">
                                            <p:txEl>
                                              <p:pRg st="16" end="16"/>
                                            </p:txEl>
                                          </p:spTgt>
                                        </p:tgtEl>
                                        <p:attrNameLst>
                                          <p:attrName>ppt_w</p:attrName>
                                        </p:attrNameLst>
                                      </p:cBhvr>
                                      <p:tavLst>
                                        <p:tav tm="0">
                                          <p:val>
                                            <p:fltVal val="0"/>
                                          </p:val>
                                        </p:tav>
                                        <p:tav tm="100000">
                                          <p:val>
                                            <p:strVal val="#ppt_w"/>
                                          </p:val>
                                        </p:tav>
                                      </p:tavLst>
                                    </p:anim>
                                    <p:anim calcmode="lin" valueType="num">
                                      <p:cBhvr>
                                        <p:cTn id="136" dur="1000" fill="hold"/>
                                        <p:tgtEl>
                                          <p:spTgt spid="120835">
                                            <p:txEl>
                                              <p:pRg st="16" end="16"/>
                                            </p:txEl>
                                          </p:spTgt>
                                        </p:tgtEl>
                                        <p:attrNameLst>
                                          <p:attrName>ppt_h</p:attrName>
                                        </p:attrNameLst>
                                      </p:cBhvr>
                                      <p:tavLst>
                                        <p:tav tm="0">
                                          <p:val>
                                            <p:fltVal val="0"/>
                                          </p:val>
                                        </p:tav>
                                        <p:tav tm="100000">
                                          <p:val>
                                            <p:strVal val="#ppt_h"/>
                                          </p:val>
                                        </p:tav>
                                      </p:tavLst>
                                    </p:anim>
                                    <p:anim calcmode="lin" valueType="num">
                                      <p:cBhvr>
                                        <p:cTn id="137" dur="1000" fill="hold"/>
                                        <p:tgtEl>
                                          <p:spTgt spid="120835">
                                            <p:txEl>
                                              <p:pRg st="16" end="16"/>
                                            </p:txEl>
                                          </p:spTgt>
                                        </p:tgtEl>
                                        <p:attrNameLst>
                                          <p:attrName>ppt_x</p:attrName>
                                        </p:attrNameLst>
                                      </p:cBhvr>
                                      <p:tavLst>
                                        <p:tav tm="0" fmla="#ppt_x+(cos(-2*pi*(1-$))*-#ppt_x-sin(-2*pi*(1-$))*(1-#ppt_y))*(1-$)">
                                          <p:val>
                                            <p:fltVal val="0"/>
                                          </p:val>
                                        </p:tav>
                                        <p:tav tm="100000">
                                          <p:val>
                                            <p:fltVal val="1"/>
                                          </p:val>
                                        </p:tav>
                                      </p:tavLst>
                                    </p:anim>
                                    <p:anim calcmode="lin" valueType="num">
                                      <p:cBhvr>
                                        <p:cTn id="138" dur="1000" fill="hold"/>
                                        <p:tgtEl>
                                          <p:spTgt spid="120835">
                                            <p:txEl>
                                              <p:pRg st="16" end="1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39" fill="hold">
                      <p:stCondLst>
                        <p:cond delay="indefinite"/>
                      </p:stCondLst>
                      <p:childTnLst>
                        <p:par>
                          <p:cTn id="140" fill="hold">
                            <p:stCondLst>
                              <p:cond delay="0"/>
                            </p:stCondLst>
                            <p:childTnLst>
                              <p:par>
                                <p:cTn id="141" presetID="15" presetClass="entr" presetSubtype="0" fill="hold" grpId="0" nodeType="clickEffect">
                                  <p:stCondLst>
                                    <p:cond delay="0"/>
                                  </p:stCondLst>
                                  <p:childTnLst>
                                    <p:set>
                                      <p:cBhvr>
                                        <p:cTn id="142" dur="1" fill="hold">
                                          <p:stCondLst>
                                            <p:cond delay="0"/>
                                          </p:stCondLst>
                                        </p:cTn>
                                        <p:tgtEl>
                                          <p:spTgt spid="120835">
                                            <p:txEl>
                                              <p:pRg st="17" end="17"/>
                                            </p:txEl>
                                          </p:spTgt>
                                        </p:tgtEl>
                                        <p:attrNameLst>
                                          <p:attrName>style.visibility</p:attrName>
                                        </p:attrNameLst>
                                      </p:cBhvr>
                                      <p:to>
                                        <p:strVal val="visible"/>
                                      </p:to>
                                    </p:set>
                                    <p:anim calcmode="lin" valueType="num">
                                      <p:cBhvr>
                                        <p:cTn id="143" dur="1000" fill="hold"/>
                                        <p:tgtEl>
                                          <p:spTgt spid="120835">
                                            <p:txEl>
                                              <p:pRg st="17" end="17"/>
                                            </p:txEl>
                                          </p:spTgt>
                                        </p:tgtEl>
                                        <p:attrNameLst>
                                          <p:attrName>ppt_w</p:attrName>
                                        </p:attrNameLst>
                                      </p:cBhvr>
                                      <p:tavLst>
                                        <p:tav tm="0">
                                          <p:val>
                                            <p:fltVal val="0"/>
                                          </p:val>
                                        </p:tav>
                                        <p:tav tm="100000">
                                          <p:val>
                                            <p:strVal val="#ppt_w"/>
                                          </p:val>
                                        </p:tav>
                                      </p:tavLst>
                                    </p:anim>
                                    <p:anim calcmode="lin" valueType="num">
                                      <p:cBhvr>
                                        <p:cTn id="144" dur="1000" fill="hold"/>
                                        <p:tgtEl>
                                          <p:spTgt spid="120835">
                                            <p:txEl>
                                              <p:pRg st="17" end="17"/>
                                            </p:txEl>
                                          </p:spTgt>
                                        </p:tgtEl>
                                        <p:attrNameLst>
                                          <p:attrName>ppt_h</p:attrName>
                                        </p:attrNameLst>
                                      </p:cBhvr>
                                      <p:tavLst>
                                        <p:tav tm="0">
                                          <p:val>
                                            <p:fltVal val="0"/>
                                          </p:val>
                                        </p:tav>
                                        <p:tav tm="100000">
                                          <p:val>
                                            <p:strVal val="#ppt_h"/>
                                          </p:val>
                                        </p:tav>
                                      </p:tavLst>
                                    </p:anim>
                                    <p:anim calcmode="lin" valueType="num">
                                      <p:cBhvr>
                                        <p:cTn id="145" dur="1000" fill="hold"/>
                                        <p:tgtEl>
                                          <p:spTgt spid="120835">
                                            <p:txEl>
                                              <p:pRg st="17" end="17"/>
                                            </p:txEl>
                                          </p:spTgt>
                                        </p:tgtEl>
                                        <p:attrNameLst>
                                          <p:attrName>ppt_x</p:attrName>
                                        </p:attrNameLst>
                                      </p:cBhvr>
                                      <p:tavLst>
                                        <p:tav tm="0" fmla="#ppt_x+(cos(-2*pi*(1-$))*-#ppt_x-sin(-2*pi*(1-$))*(1-#ppt_y))*(1-$)">
                                          <p:val>
                                            <p:fltVal val="0"/>
                                          </p:val>
                                        </p:tav>
                                        <p:tav tm="100000">
                                          <p:val>
                                            <p:fltVal val="1"/>
                                          </p:val>
                                        </p:tav>
                                      </p:tavLst>
                                    </p:anim>
                                    <p:anim calcmode="lin" valueType="num">
                                      <p:cBhvr>
                                        <p:cTn id="146" dur="1000" fill="hold"/>
                                        <p:tgtEl>
                                          <p:spTgt spid="120835">
                                            <p:txEl>
                                              <p:pRg st="17" end="1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47" fill="hold">
                      <p:stCondLst>
                        <p:cond delay="indefinite"/>
                      </p:stCondLst>
                      <p:childTnLst>
                        <p:par>
                          <p:cTn id="148" fill="hold">
                            <p:stCondLst>
                              <p:cond delay="0"/>
                            </p:stCondLst>
                            <p:childTnLst>
                              <p:par>
                                <p:cTn id="149" presetID="15" presetClass="entr" presetSubtype="0" fill="hold" grpId="0" nodeType="clickEffect">
                                  <p:stCondLst>
                                    <p:cond delay="0"/>
                                  </p:stCondLst>
                                  <p:childTnLst>
                                    <p:set>
                                      <p:cBhvr>
                                        <p:cTn id="150" dur="1" fill="hold">
                                          <p:stCondLst>
                                            <p:cond delay="0"/>
                                          </p:stCondLst>
                                        </p:cTn>
                                        <p:tgtEl>
                                          <p:spTgt spid="120835">
                                            <p:txEl>
                                              <p:pRg st="18" end="18"/>
                                            </p:txEl>
                                          </p:spTgt>
                                        </p:tgtEl>
                                        <p:attrNameLst>
                                          <p:attrName>style.visibility</p:attrName>
                                        </p:attrNameLst>
                                      </p:cBhvr>
                                      <p:to>
                                        <p:strVal val="visible"/>
                                      </p:to>
                                    </p:set>
                                    <p:anim calcmode="lin" valueType="num">
                                      <p:cBhvr>
                                        <p:cTn id="151" dur="1000" fill="hold"/>
                                        <p:tgtEl>
                                          <p:spTgt spid="120835">
                                            <p:txEl>
                                              <p:pRg st="18" end="18"/>
                                            </p:txEl>
                                          </p:spTgt>
                                        </p:tgtEl>
                                        <p:attrNameLst>
                                          <p:attrName>ppt_w</p:attrName>
                                        </p:attrNameLst>
                                      </p:cBhvr>
                                      <p:tavLst>
                                        <p:tav tm="0">
                                          <p:val>
                                            <p:fltVal val="0"/>
                                          </p:val>
                                        </p:tav>
                                        <p:tav tm="100000">
                                          <p:val>
                                            <p:strVal val="#ppt_w"/>
                                          </p:val>
                                        </p:tav>
                                      </p:tavLst>
                                    </p:anim>
                                    <p:anim calcmode="lin" valueType="num">
                                      <p:cBhvr>
                                        <p:cTn id="152" dur="1000" fill="hold"/>
                                        <p:tgtEl>
                                          <p:spTgt spid="120835">
                                            <p:txEl>
                                              <p:pRg st="18" end="18"/>
                                            </p:txEl>
                                          </p:spTgt>
                                        </p:tgtEl>
                                        <p:attrNameLst>
                                          <p:attrName>ppt_h</p:attrName>
                                        </p:attrNameLst>
                                      </p:cBhvr>
                                      <p:tavLst>
                                        <p:tav tm="0">
                                          <p:val>
                                            <p:fltVal val="0"/>
                                          </p:val>
                                        </p:tav>
                                        <p:tav tm="100000">
                                          <p:val>
                                            <p:strVal val="#ppt_h"/>
                                          </p:val>
                                        </p:tav>
                                      </p:tavLst>
                                    </p:anim>
                                    <p:anim calcmode="lin" valueType="num">
                                      <p:cBhvr>
                                        <p:cTn id="153" dur="1000" fill="hold"/>
                                        <p:tgtEl>
                                          <p:spTgt spid="120835">
                                            <p:txEl>
                                              <p:pRg st="18" end="18"/>
                                            </p:txEl>
                                          </p:spTgt>
                                        </p:tgtEl>
                                        <p:attrNameLst>
                                          <p:attrName>ppt_x</p:attrName>
                                        </p:attrNameLst>
                                      </p:cBhvr>
                                      <p:tavLst>
                                        <p:tav tm="0" fmla="#ppt_x+(cos(-2*pi*(1-$))*-#ppt_x-sin(-2*pi*(1-$))*(1-#ppt_y))*(1-$)">
                                          <p:val>
                                            <p:fltVal val="0"/>
                                          </p:val>
                                        </p:tav>
                                        <p:tav tm="100000">
                                          <p:val>
                                            <p:fltVal val="1"/>
                                          </p:val>
                                        </p:tav>
                                      </p:tavLst>
                                    </p:anim>
                                    <p:anim calcmode="lin" valueType="num">
                                      <p:cBhvr>
                                        <p:cTn id="154" dur="1000" fill="hold"/>
                                        <p:tgtEl>
                                          <p:spTgt spid="120835">
                                            <p:txEl>
                                              <p:pRg st="18" end="1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55" fill="hold">
                      <p:stCondLst>
                        <p:cond delay="indefinite"/>
                      </p:stCondLst>
                      <p:childTnLst>
                        <p:par>
                          <p:cTn id="156" fill="hold">
                            <p:stCondLst>
                              <p:cond delay="0"/>
                            </p:stCondLst>
                            <p:childTnLst>
                              <p:par>
                                <p:cTn id="157" presetID="15" presetClass="entr" presetSubtype="0" fill="hold" grpId="0" nodeType="clickEffect">
                                  <p:stCondLst>
                                    <p:cond delay="0"/>
                                  </p:stCondLst>
                                  <p:childTnLst>
                                    <p:set>
                                      <p:cBhvr>
                                        <p:cTn id="158" dur="1" fill="hold">
                                          <p:stCondLst>
                                            <p:cond delay="0"/>
                                          </p:stCondLst>
                                        </p:cTn>
                                        <p:tgtEl>
                                          <p:spTgt spid="120835">
                                            <p:txEl>
                                              <p:pRg st="19" end="19"/>
                                            </p:txEl>
                                          </p:spTgt>
                                        </p:tgtEl>
                                        <p:attrNameLst>
                                          <p:attrName>style.visibility</p:attrName>
                                        </p:attrNameLst>
                                      </p:cBhvr>
                                      <p:to>
                                        <p:strVal val="visible"/>
                                      </p:to>
                                    </p:set>
                                    <p:anim calcmode="lin" valueType="num">
                                      <p:cBhvr>
                                        <p:cTn id="159" dur="1000" fill="hold"/>
                                        <p:tgtEl>
                                          <p:spTgt spid="120835">
                                            <p:txEl>
                                              <p:pRg st="19" end="19"/>
                                            </p:txEl>
                                          </p:spTgt>
                                        </p:tgtEl>
                                        <p:attrNameLst>
                                          <p:attrName>ppt_w</p:attrName>
                                        </p:attrNameLst>
                                      </p:cBhvr>
                                      <p:tavLst>
                                        <p:tav tm="0">
                                          <p:val>
                                            <p:fltVal val="0"/>
                                          </p:val>
                                        </p:tav>
                                        <p:tav tm="100000">
                                          <p:val>
                                            <p:strVal val="#ppt_w"/>
                                          </p:val>
                                        </p:tav>
                                      </p:tavLst>
                                    </p:anim>
                                    <p:anim calcmode="lin" valueType="num">
                                      <p:cBhvr>
                                        <p:cTn id="160" dur="1000" fill="hold"/>
                                        <p:tgtEl>
                                          <p:spTgt spid="120835">
                                            <p:txEl>
                                              <p:pRg st="19" end="19"/>
                                            </p:txEl>
                                          </p:spTgt>
                                        </p:tgtEl>
                                        <p:attrNameLst>
                                          <p:attrName>ppt_h</p:attrName>
                                        </p:attrNameLst>
                                      </p:cBhvr>
                                      <p:tavLst>
                                        <p:tav tm="0">
                                          <p:val>
                                            <p:fltVal val="0"/>
                                          </p:val>
                                        </p:tav>
                                        <p:tav tm="100000">
                                          <p:val>
                                            <p:strVal val="#ppt_h"/>
                                          </p:val>
                                        </p:tav>
                                      </p:tavLst>
                                    </p:anim>
                                    <p:anim calcmode="lin" valueType="num">
                                      <p:cBhvr>
                                        <p:cTn id="161" dur="1000" fill="hold"/>
                                        <p:tgtEl>
                                          <p:spTgt spid="120835">
                                            <p:txEl>
                                              <p:pRg st="19" end="19"/>
                                            </p:txEl>
                                          </p:spTgt>
                                        </p:tgtEl>
                                        <p:attrNameLst>
                                          <p:attrName>ppt_x</p:attrName>
                                        </p:attrNameLst>
                                      </p:cBhvr>
                                      <p:tavLst>
                                        <p:tav tm="0" fmla="#ppt_x+(cos(-2*pi*(1-$))*-#ppt_x-sin(-2*pi*(1-$))*(1-#ppt_y))*(1-$)">
                                          <p:val>
                                            <p:fltVal val="0"/>
                                          </p:val>
                                        </p:tav>
                                        <p:tav tm="100000">
                                          <p:val>
                                            <p:fltVal val="1"/>
                                          </p:val>
                                        </p:tav>
                                      </p:tavLst>
                                    </p:anim>
                                    <p:anim calcmode="lin" valueType="num">
                                      <p:cBhvr>
                                        <p:cTn id="162" dur="1000" fill="hold"/>
                                        <p:tgtEl>
                                          <p:spTgt spid="120835">
                                            <p:txEl>
                                              <p:pRg st="19" end="19"/>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3" fill="hold">
                      <p:stCondLst>
                        <p:cond delay="indefinite"/>
                      </p:stCondLst>
                      <p:childTnLst>
                        <p:par>
                          <p:cTn id="164" fill="hold">
                            <p:stCondLst>
                              <p:cond delay="0"/>
                            </p:stCondLst>
                            <p:childTnLst>
                              <p:par>
                                <p:cTn id="165" presetID="15" presetClass="entr" presetSubtype="0" fill="hold" grpId="0" nodeType="clickEffect">
                                  <p:stCondLst>
                                    <p:cond delay="0"/>
                                  </p:stCondLst>
                                  <p:childTnLst>
                                    <p:set>
                                      <p:cBhvr>
                                        <p:cTn id="166" dur="1" fill="hold">
                                          <p:stCondLst>
                                            <p:cond delay="0"/>
                                          </p:stCondLst>
                                        </p:cTn>
                                        <p:tgtEl>
                                          <p:spTgt spid="120835">
                                            <p:txEl>
                                              <p:pRg st="20" end="20"/>
                                            </p:txEl>
                                          </p:spTgt>
                                        </p:tgtEl>
                                        <p:attrNameLst>
                                          <p:attrName>style.visibility</p:attrName>
                                        </p:attrNameLst>
                                      </p:cBhvr>
                                      <p:to>
                                        <p:strVal val="visible"/>
                                      </p:to>
                                    </p:set>
                                    <p:anim calcmode="lin" valueType="num">
                                      <p:cBhvr>
                                        <p:cTn id="167" dur="1000" fill="hold"/>
                                        <p:tgtEl>
                                          <p:spTgt spid="120835">
                                            <p:txEl>
                                              <p:pRg st="20" end="20"/>
                                            </p:txEl>
                                          </p:spTgt>
                                        </p:tgtEl>
                                        <p:attrNameLst>
                                          <p:attrName>ppt_w</p:attrName>
                                        </p:attrNameLst>
                                      </p:cBhvr>
                                      <p:tavLst>
                                        <p:tav tm="0">
                                          <p:val>
                                            <p:fltVal val="0"/>
                                          </p:val>
                                        </p:tav>
                                        <p:tav tm="100000">
                                          <p:val>
                                            <p:strVal val="#ppt_w"/>
                                          </p:val>
                                        </p:tav>
                                      </p:tavLst>
                                    </p:anim>
                                    <p:anim calcmode="lin" valueType="num">
                                      <p:cBhvr>
                                        <p:cTn id="168" dur="1000" fill="hold"/>
                                        <p:tgtEl>
                                          <p:spTgt spid="120835">
                                            <p:txEl>
                                              <p:pRg st="20" end="20"/>
                                            </p:txEl>
                                          </p:spTgt>
                                        </p:tgtEl>
                                        <p:attrNameLst>
                                          <p:attrName>ppt_h</p:attrName>
                                        </p:attrNameLst>
                                      </p:cBhvr>
                                      <p:tavLst>
                                        <p:tav tm="0">
                                          <p:val>
                                            <p:fltVal val="0"/>
                                          </p:val>
                                        </p:tav>
                                        <p:tav tm="100000">
                                          <p:val>
                                            <p:strVal val="#ppt_h"/>
                                          </p:val>
                                        </p:tav>
                                      </p:tavLst>
                                    </p:anim>
                                    <p:anim calcmode="lin" valueType="num">
                                      <p:cBhvr>
                                        <p:cTn id="169" dur="1000" fill="hold"/>
                                        <p:tgtEl>
                                          <p:spTgt spid="120835">
                                            <p:txEl>
                                              <p:pRg st="20" end="20"/>
                                            </p:txEl>
                                          </p:spTgt>
                                        </p:tgtEl>
                                        <p:attrNameLst>
                                          <p:attrName>ppt_x</p:attrName>
                                        </p:attrNameLst>
                                      </p:cBhvr>
                                      <p:tavLst>
                                        <p:tav tm="0" fmla="#ppt_x+(cos(-2*pi*(1-$))*-#ppt_x-sin(-2*pi*(1-$))*(1-#ppt_y))*(1-$)">
                                          <p:val>
                                            <p:fltVal val="0"/>
                                          </p:val>
                                        </p:tav>
                                        <p:tav tm="100000">
                                          <p:val>
                                            <p:fltVal val="1"/>
                                          </p:val>
                                        </p:tav>
                                      </p:tavLst>
                                    </p:anim>
                                    <p:anim calcmode="lin" valueType="num">
                                      <p:cBhvr>
                                        <p:cTn id="170" dur="1000" fill="hold"/>
                                        <p:tgtEl>
                                          <p:spTgt spid="120835">
                                            <p:txEl>
                                              <p:pRg st="20" end="2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1" fill="hold">
                      <p:stCondLst>
                        <p:cond delay="indefinite"/>
                      </p:stCondLst>
                      <p:childTnLst>
                        <p:par>
                          <p:cTn id="172" fill="hold">
                            <p:stCondLst>
                              <p:cond delay="0"/>
                            </p:stCondLst>
                            <p:childTnLst>
                              <p:par>
                                <p:cTn id="173" presetID="15" presetClass="entr" presetSubtype="0" fill="hold" grpId="0" nodeType="clickEffect">
                                  <p:stCondLst>
                                    <p:cond delay="0"/>
                                  </p:stCondLst>
                                  <p:childTnLst>
                                    <p:set>
                                      <p:cBhvr>
                                        <p:cTn id="174" dur="1" fill="hold">
                                          <p:stCondLst>
                                            <p:cond delay="0"/>
                                          </p:stCondLst>
                                        </p:cTn>
                                        <p:tgtEl>
                                          <p:spTgt spid="120835">
                                            <p:txEl>
                                              <p:pRg st="21" end="21"/>
                                            </p:txEl>
                                          </p:spTgt>
                                        </p:tgtEl>
                                        <p:attrNameLst>
                                          <p:attrName>style.visibility</p:attrName>
                                        </p:attrNameLst>
                                      </p:cBhvr>
                                      <p:to>
                                        <p:strVal val="visible"/>
                                      </p:to>
                                    </p:set>
                                    <p:anim calcmode="lin" valueType="num">
                                      <p:cBhvr>
                                        <p:cTn id="175" dur="1000" fill="hold"/>
                                        <p:tgtEl>
                                          <p:spTgt spid="120835">
                                            <p:txEl>
                                              <p:pRg st="21" end="21"/>
                                            </p:txEl>
                                          </p:spTgt>
                                        </p:tgtEl>
                                        <p:attrNameLst>
                                          <p:attrName>ppt_w</p:attrName>
                                        </p:attrNameLst>
                                      </p:cBhvr>
                                      <p:tavLst>
                                        <p:tav tm="0">
                                          <p:val>
                                            <p:fltVal val="0"/>
                                          </p:val>
                                        </p:tav>
                                        <p:tav tm="100000">
                                          <p:val>
                                            <p:strVal val="#ppt_w"/>
                                          </p:val>
                                        </p:tav>
                                      </p:tavLst>
                                    </p:anim>
                                    <p:anim calcmode="lin" valueType="num">
                                      <p:cBhvr>
                                        <p:cTn id="176" dur="1000" fill="hold"/>
                                        <p:tgtEl>
                                          <p:spTgt spid="120835">
                                            <p:txEl>
                                              <p:pRg st="21" end="21"/>
                                            </p:txEl>
                                          </p:spTgt>
                                        </p:tgtEl>
                                        <p:attrNameLst>
                                          <p:attrName>ppt_h</p:attrName>
                                        </p:attrNameLst>
                                      </p:cBhvr>
                                      <p:tavLst>
                                        <p:tav tm="0">
                                          <p:val>
                                            <p:fltVal val="0"/>
                                          </p:val>
                                        </p:tav>
                                        <p:tav tm="100000">
                                          <p:val>
                                            <p:strVal val="#ppt_h"/>
                                          </p:val>
                                        </p:tav>
                                      </p:tavLst>
                                    </p:anim>
                                    <p:anim calcmode="lin" valueType="num">
                                      <p:cBhvr>
                                        <p:cTn id="177" dur="1000" fill="hold"/>
                                        <p:tgtEl>
                                          <p:spTgt spid="120835">
                                            <p:txEl>
                                              <p:pRg st="21" end="21"/>
                                            </p:txEl>
                                          </p:spTgt>
                                        </p:tgtEl>
                                        <p:attrNameLst>
                                          <p:attrName>ppt_x</p:attrName>
                                        </p:attrNameLst>
                                      </p:cBhvr>
                                      <p:tavLst>
                                        <p:tav tm="0" fmla="#ppt_x+(cos(-2*pi*(1-$))*-#ppt_x-sin(-2*pi*(1-$))*(1-#ppt_y))*(1-$)">
                                          <p:val>
                                            <p:fltVal val="0"/>
                                          </p:val>
                                        </p:tav>
                                        <p:tav tm="100000">
                                          <p:val>
                                            <p:fltVal val="1"/>
                                          </p:val>
                                        </p:tav>
                                      </p:tavLst>
                                    </p:anim>
                                    <p:anim calcmode="lin" valueType="num">
                                      <p:cBhvr>
                                        <p:cTn id="178" dur="1000" fill="hold"/>
                                        <p:tgtEl>
                                          <p:spTgt spid="120835">
                                            <p:txEl>
                                              <p:pRg st="21" end="2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9" fill="hold">
                      <p:stCondLst>
                        <p:cond delay="indefinite"/>
                      </p:stCondLst>
                      <p:childTnLst>
                        <p:par>
                          <p:cTn id="180" fill="hold">
                            <p:stCondLst>
                              <p:cond delay="0"/>
                            </p:stCondLst>
                            <p:childTnLst>
                              <p:par>
                                <p:cTn id="181" presetID="15" presetClass="entr" presetSubtype="0" fill="hold" grpId="0" nodeType="clickEffect">
                                  <p:stCondLst>
                                    <p:cond delay="0"/>
                                  </p:stCondLst>
                                  <p:childTnLst>
                                    <p:set>
                                      <p:cBhvr>
                                        <p:cTn id="182" dur="1" fill="hold">
                                          <p:stCondLst>
                                            <p:cond delay="0"/>
                                          </p:stCondLst>
                                        </p:cTn>
                                        <p:tgtEl>
                                          <p:spTgt spid="120835">
                                            <p:txEl>
                                              <p:pRg st="22" end="22"/>
                                            </p:txEl>
                                          </p:spTgt>
                                        </p:tgtEl>
                                        <p:attrNameLst>
                                          <p:attrName>style.visibility</p:attrName>
                                        </p:attrNameLst>
                                      </p:cBhvr>
                                      <p:to>
                                        <p:strVal val="visible"/>
                                      </p:to>
                                    </p:set>
                                    <p:anim calcmode="lin" valueType="num">
                                      <p:cBhvr>
                                        <p:cTn id="183" dur="1000" fill="hold"/>
                                        <p:tgtEl>
                                          <p:spTgt spid="120835">
                                            <p:txEl>
                                              <p:pRg st="22" end="22"/>
                                            </p:txEl>
                                          </p:spTgt>
                                        </p:tgtEl>
                                        <p:attrNameLst>
                                          <p:attrName>ppt_w</p:attrName>
                                        </p:attrNameLst>
                                      </p:cBhvr>
                                      <p:tavLst>
                                        <p:tav tm="0">
                                          <p:val>
                                            <p:fltVal val="0"/>
                                          </p:val>
                                        </p:tav>
                                        <p:tav tm="100000">
                                          <p:val>
                                            <p:strVal val="#ppt_w"/>
                                          </p:val>
                                        </p:tav>
                                      </p:tavLst>
                                    </p:anim>
                                    <p:anim calcmode="lin" valueType="num">
                                      <p:cBhvr>
                                        <p:cTn id="184" dur="1000" fill="hold"/>
                                        <p:tgtEl>
                                          <p:spTgt spid="120835">
                                            <p:txEl>
                                              <p:pRg st="22" end="22"/>
                                            </p:txEl>
                                          </p:spTgt>
                                        </p:tgtEl>
                                        <p:attrNameLst>
                                          <p:attrName>ppt_h</p:attrName>
                                        </p:attrNameLst>
                                      </p:cBhvr>
                                      <p:tavLst>
                                        <p:tav tm="0">
                                          <p:val>
                                            <p:fltVal val="0"/>
                                          </p:val>
                                        </p:tav>
                                        <p:tav tm="100000">
                                          <p:val>
                                            <p:strVal val="#ppt_h"/>
                                          </p:val>
                                        </p:tav>
                                      </p:tavLst>
                                    </p:anim>
                                    <p:anim calcmode="lin" valueType="num">
                                      <p:cBhvr>
                                        <p:cTn id="185" dur="1000" fill="hold"/>
                                        <p:tgtEl>
                                          <p:spTgt spid="120835">
                                            <p:txEl>
                                              <p:pRg st="22" end="22"/>
                                            </p:txEl>
                                          </p:spTgt>
                                        </p:tgtEl>
                                        <p:attrNameLst>
                                          <p:attrName>ppt_x</p:attrName>
                                        </p:attrNameLst>
                                      </p:cBhvr>
                                      <p:tavLst>
                                        <p:tav tm="0" fmla="#ppt_x+(cos(-2*pi*(1-$))*-#ppt_x-sin(-2*pi*(1-$))*(1-#ppt_y))*(1-$)">
                                          <p:val>
                                            <p:fltVal val="0"/>
                                          </p:val>
                                        </p:tav>
                                        <p:tav tm="100000">
                                          <p:val>
                                            <p:fltVal val="1"/>
                                          </p:val>
                                        </p:tav>
                                      </p:tavLst>
                                    </p:anim>
                                    <p:anim calcmode="lin" valueType="num">
                                      <p:cBhvr>
                                        <p:cTn id="186" dur="1000" fill="hold"/>
                                        <p:tgtEl>
                                          <p:spTgt spid="120835">
                                            <p:txEl>
                                              <p:pRg st="22" end="2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22285</TotalTime>
  <Words>4581</Words>
  <Application>Microsoft Office PowerPoint</Application>
  <PresentationFormat>On-screen Show (4:3)</PresentationFormat>
  <Paragraphs>743</Paragraphs>
  <Slides>67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69" baseType="lpstr">
      <vt:lpstr>Concourse</vt:lpstr>
      <vt:lpstr>Equation</vt:lpstr>
      <vt:lpstr>تعريف البرمجه الخطيه وصيغتها الرياضيه</vt:lpstr>
      <vt:lpstr>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of New Triangle to Find the Coefficients of the Polynomials Represent the Term (x+j)</dc:title>
  <dc:creator>Falah</dc:creator>
  <cp:lastModifiedBy>IT 123</cp:lastModifiedBy>
  <cp:revision>729</cp:revision>
  <dcterms:created xsi:type="dcterms:W3CDTF">2009-10-27T04:03:10Z</dcterms:created>
  <dcterms:modified xsi:type="dcterms:W3CDTF">2020-01-10T21:09:45Z</dcterms:modified>
</cp:coreProperties>
</file>